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64"/>
  </p:notesMasterIdLst>
  <p:sldIdLst>
    <p:sldId id="950" r:id="rId2"/>
    <p:sldId id="951" r:id="rId3"/>
    <p:sldId id="952" r:id="rId4"/>
    <p:sldId id="953" r:id="rId5"/>
    <p:sldId id="954" r:id="rId6"/>
    <p:sldId id="955" r:id="rId7"/>
    <p:sldId id="956" r:id="rId8"/>
    <p:sldId id="957" r:id="rId9"/>
    <p:sldId id="958" r:id="rId10"/>
    <p:sldId id="959" r:id="rId11"/>
    <p:sldId id="960" r:id="rId12"/>
    <p:sldId id="961" r:id="rId13"/>
    <p:sldId id="962" r:id="rId14"/>
    <p:sldId id="963" r:id="rId15"/>
    <p:sldId id="964" r:id="rId16"/>
    <p:sldId id="965" r:id="rId17"/>
    <p:sldId id="966" r:id="rId18"/>
    <p:sldId id="967" r:id="rId19"/>
    <p:sldId id="968" r:id="rId20"/>
    <p:sldId id="969" r:id="rId21"/>
    <p:sldId id="970" r:id="rId22"/>
    <p:sldId id="971" r:id="rId23"/>
    <p:sldId id="972" r:id="rId24"/>
    <p:sldId id="973" r:id="rId25"/>
    <p:sldId id="974" r:id="rId26"/>
    <p:sldId id="975" r:id="rId27"/>
    <p:sldId id="976" r:id="rId28"/>
    <p:sldId id="977" r:id="rId29"/>
    <p:sldId id="978" r:id="rId30"/>
    <p:sldId id="979" r:id="rId31"/>
    <p:sldId id="980" r:id="rId32"/>
    <p:sldId id="981" r:id="rId33"/>
    <p:sldId id="982" r:id="rId34"/>
    <p:sldId id="983" r:id="rId35"/>
    <p:sldId id="984" r:id="rId36"/>
    <p:sldId id="985" r:id="rId37"/>
    <p:sldId id="986" r:id="rId38"/>
    <p:sldId id="987" r:id="rId39"/>
    <p:sldId id="988" r:id="rId40"/>
    <p:sldId id="989" r:id="rId41"/>
    <p:sldId id="990" r:id="rId42"/>
    <p:sldId id="991" r:id="rId43"/>
    <p:sldId id="992" r:id="rId44"/>
    <p:sldId id="993" r:id="rId45"/>
    <p:sldId id="994" r:id="rId46"/>
    <p:sldId id="995" r:id="rId47"/>
    <p:sldId id="996" r:id="rId48"/>
    <p:sldId id="997" r:id="rId49"/>
    <p:sldId id="998" r:id="rId50"/>
    <p:sldId id="999" r:id="rId51"/>
    <p:sldId id="1000" r:id="rId52"/>
    <p:sldId id="1001" r:id="rId53"/>
    <p:sldId id="1002" r:id="rId54"/>
    <p:sldId id="1003" r:id="rId55"/>
    <p:sldId id="1004" r:id="rId56"/>
    <p:sldId id="1005" r:id="rId57"/>
    <p:sldId id="1006" r:id="rId58"/>
    <p:sldId id="1007" r:id="rId59"/>
    <p:sldId id="1008" r:id="rId60"/>
    <p:sldId id="1009" r:id="rId61"/>
    <p:sldId id="1010" r:id="rId62"/>
    <p:sldId id="691" r:id="rId63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64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8470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0604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2184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3197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453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4630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015916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6519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9320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615675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583074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81770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87815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3606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179299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612554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2901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21272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55466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2521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333546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4722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2287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47846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84408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6318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384211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0646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27125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57993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963610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97260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96894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892675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31906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41784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83135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84453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97876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767258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77390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14132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634341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7994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5081711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74270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22757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843937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172388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41068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39337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55490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81543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1292651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6546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42999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57371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328895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114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95592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2367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2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9" descr="Untitled-1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00" y="0"/>
            <a:ext cx="15113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0600" y="1066800"/>
            <a:ext cx="8534400" cy="54102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 marL="800100" indent="-342900">
              <a:lnSpc>
                <a:spcPct val="130000"/>
              </a:lnSpc>
              <a:buFont typeface="+mj-ea"/>
              <a:buAutoNum type="circleNumDbPlain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3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1405800" y="15240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학습정리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0571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  <p:sldLayoutId id="214748407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676400"/>
            <a:ext cx="8686800" cy="990600"/>
          </a:xfrm>
        </p:spPr>
        <p:txBody>
          <a:bodyPr>
            <a:normAutofit/>
          </a:bodyPr>
          <a:lstStyle/>
          <a:p>
            <a:pPr lvl="0"/>
            <a:r>
              <a:rPr lang="en-US" altLang="ko-KR" dirty="0" smtClean="0"/>
              <a:t>4</a:t>
            </a:r>
            <a:r>
              <a:rPr lang="ko-KR" altLang="en-US" dirty="0" smtClean="0"/>
              <a:t>부  </a:t>
            </a:r>
            <a:r>
              <a:rPr lang="ko-KR" altLang="en-US" dirty="0" smtClean="0"/>
              <a:t>사용자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74980" y="2667000"/>
            <a:ext cx="84214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+mn-lt"/>
              </a:rPr>
              <a:t>“</a:t>
            </a:r>
            <a:r>
              <a:rPr lang="en-US" altLang="ko-KR" b="1" dirty="0">
                <a:solidFill>
                  <a:schemeClr val="bg1"/>
                </a:solidFill>
                <a:latin typeface="+mn-lt"/>
              </a:rPr>
              <a:t>5</a:t>
            </a:r>
            <a:r>
              <a:rPr lang="ko-KR" altLang="en-US" b="1" dirty="0">
                <a:solidFill>
                  <a:schemeClr val="bg1"/>
                </a:solidFill>
                <a:latin typeface="+mn-lt"/>
              </a:rPr>
              <a:t>부에서는 클라이언트 측 프로그램에서 사용되는 사용자 인터페이스 구축에 관해 </a:t>
            </a:r>
            <a:r>
              <a:rPr lang="ko-KR" altLang="en-US" b="1" dirty="0" smtClean="0">
                <a:solidFill>
                  <a:schemeClr val="bg1"/>
                </a:solidFill>
                <a:latin typeface="+mn-lt"/>
              </a:rPr>
              <a:t>설명합니다</a:t>
            </a:r>
            <a:r>
              <a:rPr lang="en-US" altLang="ko-KR" b="1" dirty="0" smtClean="0">
                <a:solidFill>
                  <a:schemeClr val="bg1"/>
                </a:solidFill>
                <a:latin typeface="+mn-lt"/>
              </a:rPr>
              <a:t>”</a:t>
            </a:r>
            <a:endParaRPr lang="ko-KR" altLang="en-US" b="1" dirty="0">
              <a:solidFill>
                <a:schemeClr val="bg1"/>
              </a:solidFill>
              <a:latin typeface="+mn-lt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00581" y="3933056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Chapter 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14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: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자바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GUI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와 이벤트 처리</a:t>
            </a:r>
            <a:endParaRPr lang="en-US" altLang="ko-KR" b="1" dirty="0" smtClean="0">
              <a:solidFill>
                <a:schemeClr val="accent5">
                  <a:lumMod val="50000"/>
                </a:schemeClr>
              </a:solidFill>
              <a:latin typeface="+mn-lt"/>
            </a:endParaRPr>
          </a:p>
          <a:p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Chapter </a:t>
            </a:r>
            <a:r>
              <a:rPr lang="en-US" altLang="ko-KR" b="1" dirty="0" smtClean="0">
                <a:solidFill>
                  <a:schemeClr val="accent5">
                    <a:lumMod val="50000"/>
                  </a:schemeClr>
                </a:solidFill>
              </a:rPr>
              <a:t>15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 </a:t>
            </a:r>
            <a:r>
              <a:rPr lang="en-US" altLang="ko-KR" b="1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: </a:t>
            </a:r>
            <a:r>
              <a:rPr lang="ko-KR" altLang="en-US" b="1" dirty="0" smtClean="0">
                <a:solidFill>
                  <a:schemeClr val="accent5">
                    <a:lumMod val="50000"/>
                  </a:schemeClr>
                </a:solidFill>
                <a:latin typeface="+mn-lt"/>
              </a:rPr>
              <a:t>스윙과 이벤트 처리</a:t>
            </a:r>
            <a:endParaRPr lang="ko-KR" altLang="en-US" b="1" dirty="0">
              <a:solidFill>
                <a:schemeClr val="accent5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75309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2-2    Component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AWT </a:t>
            </a:r>
            <a:r>
              <a:rPr lang="ko-KR" altLang="en-US" dirty="0" smtClean="0"/>
              <a:t>패키지와 주요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600"/>
            <a:ext cx="5638800" cy="5095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990600" y="1342813"/>
            <a:ext cx="362098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3641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1336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2-3    Container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AWT </a:t>
            </a:r>
            <a:r>
              <a:rPr lang="ko-KR" altLang="en-US" dirty="0" smtClean="0"/>
              <a:t>패키지와 주요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Container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Component </a:t>
            </a:r>
            <a:r>
              <a:rPr lang="ko-KR" altLang="en-US" dirty="0" smtClean="0"/>
              <a:t>클래스의 하위 클래스로서 컴포넌트를 담는 쟁반 역할을 하는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사용되는 쟁반 역할을 하는 클래스는 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, Applet, </a:t>
            </a:r>
            <a:r>
              <a:rPr lang="en-US" altLang="ko-KR" dirty="0" err="1" smtClean="0"/>
              <a:t>JApplet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9641647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2860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2-3    Container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AWT </a:t>
            </a:r>
            <a:r>
              <a:rPr lang="ko-KR" altLang="en-US" dirty="0" smtClean="0"/>
              <a:t>패키지와 주요 클래스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914400" y="1524000"/>
            <a:ext cx="8007386" cy="4191000"/>
            <a:chOff x="914400" y="1268963"/>
            <a:chExt cx="8007386" cy="4191000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268963"/>
              <a:ext cx="8007386" cy="419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1066800" y="1371600"/>
              <a:ext cx="3620988" cy="3048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76082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(Frame)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응용 프로그램에서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구축하기 위해서는 프레임 클래스를 이용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Component → Container → Window → Frame → </a:t>
            </a:r>
            <a:r>
              <a:rPr lang="en-US" altLang="ko-KR" dirty="0" err="1" smtClean="0"/>
              <a:t>JFrame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형태로 상속된 클래스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429000"/>
            <a:ext cx="7215188" cy="18264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6050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(Frame)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371600"/>
            <a:ext cx="758120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701321" y="1371600"/>
            <a:ext cx="362098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767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340261"/>
            <a:ext cx="6435000" cy="5510966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(Frame)</a:t>
            </a:r>
            <a:endParaRPr lang="ko-KR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505200"/>
            <a:ext cx="3643994" cy="245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676086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95400"/>
            <a:ext cx="6172200" cy="5331405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프레임</a:t>
            </a:r>
            <a:r>
              <a:rPr lang="en-US" altLang="ko-KR" dirty="0" smtClean="0"/>
              <a:t>(Frame)</a:t>
            </a:r>
            <a:endParaRPr lang="ko-KR" alt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3429000"/>
            <a:ext cx="3470587" cy="2476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4264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컴포넌트들은 그릇 역할을 하는 컨테이너</a:t>
            </a:r>
            <a:r>
              <a:rPr lang="en-US" altLang="ko-KR" dirty="0"/>
              <a:t>(</a:t>
            </a:r>
            <a:r>
              <a:rPr lang="ko-KR" altLang="en-US" dirty="0"/>
              <a:t>또는 패널</a:t>
            </a:r>
            <a:r>
              <a:rPr lang="en-US" altLang="ko-KR" dirty="0"/>
              <a:t>)</a:t>
            </a:r>
            <a:r>
              <a:rPr lang="ko-KR" altLang="en-US" dirty="0"/>
              <a:t>에 담기게 되며 자바에서는 </a:t>
            </a:r>
            <a:r>
              <a:rPr lang="ko-KR" altLang="en-US" dirty="0" smtClean="0"/>
              <a:t>컨테이너에 </a:t>
            </a:r>
            <a:r>
              <a:rPr lang="ko-KR" altLang="en-US" dirty="0"/>
              <a:t>컴포넌트를 배치하는 다양한 방법을 배치관리자 클래스로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en-US" altLang="ko-KR" dirty="0" err="1"/>
              <a:t>FlowLayout</a:t>
            </a:r>
            <a:r>
              <a:rPr lang="en-US" altLang="ko-KR" dirty="0"/>
              <a:t>, </a:t>
            </a:r>
            <a:r>
              <a:rPr lang="en-US" altLang="ko-KR" dirty="0" err="1"/>
              <a:t>BorderLayout</a:t>
            </a:r>
            <a:r>
              <a:rPr lang="en-US" altLang="ko-KR" dirty="0"/>
              <a:t>, </a:t>
            </a:r>
            <a:r>
              <a:rPr lang="en-US" altLang="ko-KR" dirty="0" err="1" smtClean="0"/>
              <a:t>GridLayout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Container</a:t>
            </a:r>
            <a:r>
              <a:rPr lang="ko-KR" altLang="en-US" dirty="0" smtClean="0"/>
              <a:t> 클래스에서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배치관리자를 설정하는 </a:t>
            </a:r>
            <a:r>
              <a:rPr lang="en-US" altLang="ko-KR" dirty="0" err="1" smtClean="0"/>
              <a:t>setLayout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(</a:t>
            </a:r>
            <a:r>
              <a:rPr lang="ko-KR" altLang="en-US" dirty="0" smtClean="0"/>
              <a:t>표</a:t>
            </a:r>
            <a:r>
              <a:rPr lang="en-US" altLang="ko-KR" dirty="0" smtClean="0"/>
              <a:t>18-3)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505200"/>
            <a:ext cx="5050830" cy="26146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551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4-1    </a:t>
            </a:r>
            <a:r>
              <a:rPr lang="en-US" altLang="ko-KR" dirty="0" err="1" smtClean="0">
                <a:latin typeface="+mj-ea"/>
                <a:ea typeface="+mj-ea"/>
              </a:rPr>
              <a:t>FlowLayout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컨테이너에 컴포넌트를 수평 방향으로 배치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57400"/>
            <a:ext cx="675370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01375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4-1    </a:t>
            </a:r>
            <a:r>
              <a:rPr lang="en-US" altLang="ko-KR" dirty="0" err="1" smtClean="0">
                <a:latin typeface="+mj-ea"/>
                <a:ea typeface="+mj-ea"/>
              </a:rPr>
              <a:t>FlowLayout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4038600"/>
            <a:ext cx="3671047" cy="2228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309880" y="1295400"/>
            <a:ext cx="5337481" cy="5266269"/>
            <a:chOff x="309880" y="1295400"/>
            <a:chExt cx="5337481" cy="52662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9880" y="1295400"/>
              <a:ext cx="5334000" cy="3599320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47133" y="4785618"/>
              <a:ext cx="5300228" cy="17760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78284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 smtClean="0"/>
              <a:t>14</a:t>
            </a:r>
            <a:r>
              <a:rPr lang="ko-KR" altLang="en-US" sz="4000" dirty="0" smtClean="0"/>
              <a:t>장</a:t>
            </a:r>
            <a:r>
              <a:rPr lang="en-US" altLang="ko-KR" sz="4000" dirty="0" smtClean="0"/>
              <a:t>  </a:t>
            </a:r>
            <a:r>
              <a:rPr lang="ko-KR" altLang="en-US" sz="4000" dirty="0"/>
              <a:t>자바 </a:t>
            </a:r>
            <a:r>
              <a:rPr lang="en-US" altLang="ko-KR" sz="4000" dirty="0"/>
              <a:t>GUI</a:t>
            </a:r>
            <a:r>
              <a:rPr lang="ko-KR" altLang="en-US" sz="4000" dirty="0"/>
              <a:t>와 이벤트 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2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4133055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AWT</a:t>
            </a:r>
            <a:r>
              <a:rPr lang="ko-KR" altLang="en-US" b="1" dirty="0">
                <a:latin typeface="+mj-ea"/>
                <a:ea typeface="+mj-ea"/>
              </a:rPr>
              <a:t>와 스윙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AWT </a:t>
            </a:r>
            <a:r>
              <a:rPr lang="ko-KR" altLang="en-US" b="1" dirty="0">
                <a:latin typeface="+mj-ea"/>
                <a:ea typeface="+mj-ea"/>
              </a:rPr>
              <a:t>패키지와 주요 클래스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>
                <a:latin typeface="+mj-ea"/>
                <a:ea typeface="+mj-ea"/>
              </a:rPr>
              <a:t>프레임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배치관리자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>
                <a:latin typeface="+mj-ea"/>
                <a:ea typeface="+mj-ea"/>
              </a:rPr>
              <a:t>컨테이너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</a:t>
            </a:r>
            <a:r>
              <a:rPr lang="ko-KR" altLang="en-US" b="1" dirty="0">
                <a:latin typeface="+mj-ea"/>
                <a:ea typeface="+mj-ea"/>
              </a:rPr>
              <a:t>이벤트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7 </a:t>
            </a:r>
            <a:r>
              <a:rPr lang="ko-KR" altLang="en-US" b="1" dirty="0">
                <a:latin typeface="+mj-ea"/>
                <a:ea typeface="+mj-ea"/>
              </a:rPr>
              <a:t>이벤트 컴포넌트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8 </a:t>
            </a:r>
            <a:r>
              <a:rPr lang="ko-KR" altLang="en-US" b="1" dirty="0">
                <a:latin typeface="+mj-ea"/>
                <a:ea typeface="+mj-ea"/>
              </a:rPr>
              <a:t>이벤트 종류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9 </a:t>
            </a:r>
            <a:r>
              <a:rPr lang="ko-KR" altLang="en-US" b="1" dirty="0">
                <a:latin typeface="+mj-ea"/>
                <a:ea typeface="+mj-ea"/>
              </a:rPr>
              <a:t>이벤트 처리</a:t>
            </a:r>
          </a:p>
        </p:txBody>
      </p:sp>
    </p:spTree>
    <p:extLst>
      <p:ext uri="{BB962C8B-B14F-4D97-AF65-F5344CB8AC3E}">
        <p14:creationId xmlns:p14="http://schemas.microsoft.com/office/powerpoint/2010/main" val="2643002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4-2  </a:t>
            </a:r>
            <a:r>
              <a:rPr lang="en-US" altLang="ko-KR" dirty="0" err="1" smtClean="0">
                <a:latin typeface="+mj-ea"/>
                <a:ea typeface="+mj-ea"/>
              </a:rPr>
              <a:t>BorderLayout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컨테이너에 컴포넌트를 </a:t>
            </a:r>
            <a:r>
              <a:rPr lang="ko-KR" altLang="en-US" b="0" dirty="0"/>
              <a:t>추가할 때 방향을 지정하여 </a:t>
            </a:r>
            <a:r>
              <a:rPr lang="ko-KR" altLang="en-US" b="0" dirty="0" smtClean="0"/>
              <a:t>추가</a:t>
            </a:r>
            <a:endParaRPr lang="en-US" altLang="ko-KR" b="0" dirty="0" smtClean="0"/>
          </a:p>
          <a:p>
            <a:pPr lvl="1"/>
            <a:r>
              <a:rPr lang="ko-KR" altLang="en-US" dirty="0"/>
              <a:t>지정할 수 있는 </a:t>
            </a:r>
            <a:r>
              <a:rPr lang="ko-KR" altLang="en-US" dirty="0" smtClean="0"/>
              <a:t>방향 </a:t>
            </a:r>
            <a:r>
              <a:rPr lang="en-US" altLang="ko-KR" dirty="0" smtClean="0"/>
              <a:t>:</a:t>
            </a:r>
            <a:r>
              <a:rPr lang="ko-KR" altLang="en-US" dirty="0" smtClean="0"/>
              <a:t> </a:t>
            </a:r>
            <a:r>
              <a:rPr lang="ko-KR" altLang="en-US" dirty="0"/>
              <a:t>“</a:t>
            </a:r>
            <a:r>
              <a:rPr lang="en-US" altLang="ko-KR" dirty="0"/>
              <a:t>East”, “West”, “South”, “North”, “Center</a:t>
            </a:r>
            <a:r>
              <a:rPr lang="en-US" altLang="ko-KR" dirty="0" smtClean="0"/>
              <a:t>”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67000"/>
            <a:ext cx="7258050" cy="1849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5435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4-2  </a:t>
            </a:r>
            <a:r>
              <a:rPr lang="en-US" altLang="ko-KR" dirty="0" err="1">
                <a:latin typeface="+mj-ea"/>
              </a:rPr>
              <a:t>BorderLayout</a:t>
            </a:r>
            <a:r>
              <a:rPr lang="en-US" altLang="ko-KR" dirty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822166" y="1337412"/>
            <a:ext cx="4576214" cy="5217481"/>
            <a:chOff x="990600" y="1143000"/>
            <a:chExt cx="5795414" cy="6131881"/>
          </a:xfrm>
        </p:grpSpPr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143000"/>
              <a:ext cx="5795414" cy="4033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0453" y="5029200"/>
              <a:ext cx="5676900" cy="22456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88" y="4114800"/>
            <a:ext cx="4305086" cy="2354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1395" y="1552575"/>
            <a:ext cx="112032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9752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4-3  </a:t>
            </a:r>
            <a:r>
              <a:rPr lang="en-US" altLang="ko-KR" dirty="0" err="1" smtClean="0">
                <a:latin typeface="+mj-ea"/>
                <a:ea typeface="+mj-ea"/>
              </a:rPr>
              <a:t>GridLayout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b="0" dirty="0" smtClean="0"/>
              <a:t>컨테이너에 컴포넌트를 </a:t>
            </a:r>
            <a:r>
              <a:rPr lang="ko-KR" altLang="en-US" b="0" dirty="0"/>
              <a:t>추가할 때 행과 열을 가진 배열 형태로 </a:t>
            </a:r>
            <a:r>
              <a:rPr lang="ko-KR" altLang="en-US" b="0" dirty="0" smtClean="0"/>
              <a:t>배치</a:t>
            </a:r>
            <a:endParaRPr lang="en-US" altLang="ko-KR" b="0" dirty="0" smtClean="0"/>
          </a:p>
          <a:p>
            <a:pPr lvl="1"/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981200"/>
            <a:ext cx="6824663" cy="2120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2782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4-3  </a:t>
            </a:r>
            <a:r>
              <a:rPr lang="en-US" altLang="ko-KR" dirty="0" err="1" smtClean="0">
                <a:latin typeface="+mj-ea"/>
              </a:rPr>
              <a:t>GridLayout</a:t>
            </a:r>
            <a:r>
              <a:rPr lang="en-US" altLang="ko-KR" dirty="0" smtClean="0">
                <a:latin typeface="+mj-ea"/>
              </a:rPr>
              <a:t> </a:t>
            </a:r>
            <a:r>
              <a:rPr lang="ko-KR" altLang="en-US" dirty="0">
                <a:latin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배치관리자</a:t>
            </a:r>
            <a:r>
              <a:rPr lang="en-US" altLang="ko-KR" dirty="0" smtClean="0"/>
              <a:t>(Layout Manager)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590800"/>
            <a:ext cx="3505200" cy="3380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685800" y="1295400"/>
            <a:ext cx="5638800" cy="5181600"/>
            <a:chOff x="804932" y="1111898"/>
            <a:chExt cx="5638800" cy="5181600"/>
          </a:xfrm>
        </p:grpSpPr>
        <p:grpSp>
          <p:nvGrpSpPr>
            <p:cNvPr id="3" name="그룹 2"/>
            <p:cNvGrpSpPr/>
            <p:nvPr/>
          </p:nvGrpSpPr>
          <p:grpSpPr>
            <a:xfrm>
              <a:off x="804932" y="1111898"/>
              <a:ext cx="5638800" cy="5181600"/>
              <a:chOff x="457200" y="-1676400"/>
              <a:chExt cx="9686925" cy="9048750"/>
            </a:xfrm>
          </p:grpSpPr>
          <p:pic>
            <p:nvPicPr>
              <p:cNvPr id="17410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" y="-1676400"/>
                <a:ext cx="9572625" cy="70199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411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7200" y="5181600"/>
                <a:ext cx="9686925" cy="21907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3476" y="1342811"/>
              <a:ext cx="112032" cy="12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47996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(Container)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그릇 </a:t>
            </a:r>
            <a:r>
              <a:rPr lang="ko-KR" altLang="en-US" dirty="0"/>
              <a:t>역할을 하는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Container </a:t>
            </a:r>
            <a:r>
              <a:rPr lang="ko-KR" altLang="en-US" dirty="0"/>
              <a:t>클래스와 </a:t>
            </a:r>
            <a:r>
              <a:rPr lang="en-US" altLang="ko-KR" dirty="0" err="1"/>
              <a:t>JPanel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/>
              <a:t>Container</a:t>
            </a:r>
            <a:r>
              <a:rPr lang="ko-KR" altLang="en-US" dirty="0"/>
              <a:t>클래스는 </a:t>
            </a:r>
            <a:r>
              <a:rPr lang="en-US" altLang="ko-KR" dirty="0" err="1"/>
              <a:t>JFrame</a:t>
            </a:r>
            <a:r>
              <a:rPr lang="en-US" altLang="ko-KR" dirty="0"/>
              <a:t> </a:t>
            </a:r>
            <a:r>
              <a:rPr lang="ko-KR" altLang="en-US" dirty="0"/>
              <a:t>객체의 </a:t>
            </a:r>
            <a:r>
              <a:rPr lang="en-US" altLang="ko-KR" dirty="0" err="1"/>
              <a:t>getContentPane</a:t>
            </a:r>
            <a:r>
              <a:rPr lang="en-US" altLang="ko-KR" dirty="0"/>
              <a:t>() </a:t>
            </a:r>
            <a:r>
              <a:rPr lang="ko-KR" altLang="en-US" dirty="0" err="1"/>
              <a:t>메소드에</a:t>
            </a:r>
            <a:r>
              <a:rPr lang="ko-KR" altLang="en-US" dirty="0"/>
              <a:t> 의해 </a:t>
            </a:r>
            <a:r>
              <a:rPr lang="ko-KR" altLang="en-US" dirty="0" smtClean="0"/>
              <a:t>생성하여 사용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JPanel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직접 생성하여 사용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590800"/>
            <a:ext cx="6248400" cy="37034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06314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(Container)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76400"/>
            <a:ext cx="6334125" cy="1968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220200" cy="2994248"/>
          </a:xfrm>
        </p:spPr>
        <p:txBody>
          <a:bodyPr/>
          <a:lstStyle/>
          <a:p>
            <a:pPr lvl="1"/>
            <a:r>
              <a:rPr lang="ko-KR" altLang="en-US" dirty="0" smtClean="0"/>
              <a:t>프레임으로부터 쟁반을 생성하여 컴포넌트 추가하는 예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6954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(Container)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10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220200" cy="2156048"/>
          </a:xfrm>
        </p:spPr>
        <p:txBody>
          <a:bodyPr/>
          <a:lstStyle/>
          <a:p>
            <a:pPr lvl="1"/>
            <a:r>
              <a:rPr lang="ko-KR" altLang="en-US" dirty="0" smtClean="0"/>
              <a:t>접시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Jpanel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컴포넌트를 추가한 다음 접시를 쟁반에 배치하는 예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600200"/>
            <a:ext cx="6172200" cy="4645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51910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752600" y="120262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(Container)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4402" y="2024062"/>
            <a:ext cx="2382230" cy="167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1524000" y="1371600"/>
            <a:ext cx="4543602" cy="5715000"/>
            <a:chOff x="2590800" y="838200"/>
            <a:chExt cx="4543602" cy="5715000"/>
          </a:xfrm>
        </p:grpSpPr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0800" y="838200"/>
              <a:ext cx="4543602" cy="571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69827" y="1053254"/>
              <a:ext cx="112032" cy="123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3882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컨테이너</a:t>
            </a:r>
            <a:r>
              <a:rPr lang="en-US" altLang="ko-KR" dirty="0" smtClean="0"/>
              <a:t>(Container)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2895600" y="762000"/>
            <a:ext cx="4343400" cy="5890631"/>
            <a:chOff x="891073" y="1295400"/>
            <a:chExt cx="6043127" cy="8503503"/>
          </a:xfrm>
        </p:grpSpPr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295400"/>
              <a:ext cx="6019800" cy="4329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1073" y="5482032"/>
              <a:ext cx="6019800" cy="43168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78" y="1219200"/>
            <a:ext cx="2303585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8427" y="945105"/>
            <a:ext cx="112032" cy="12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342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이벤트 개요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</a:t>
            </a:r>
            <a:r>
              <a:rPr lang="en-US" altLang="ko-KR" dirty="0" smtClean="0"/>
              <a:t>(event)</a:t>
            </a:r>
          </a:p>
          <a:p>
            <a:pPr lvl="1"/>
            <a:r>
              <a:rPr lang="ko-KR" altLang="en-US" dirty="0" smtClean="0"/>
              <a:t>사용자의 입력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즉 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마우스 등의 장치로부터 발생하는 모든 사건을 의미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 이벤트 지향</a:t>
            </a:r>
            <a:r>
              <a:rPr lang="en-US" altLang="ko-KR" dirty="0" smtClean="0"/>
              <a:t>(event-driven) </a:t>
            </a:r>
            <a:r>
              <a:rPr lang="ko-KR" altLang="en-US" dirty="0" smtClean="0"/>
              <a:t>프로그램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프로그램은 무한 루프를 돌면서 사용자의 이벤트가 발생하기를 기다림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사용자의 이벤트가 발생하면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이벤트를 처리하고 다시 무한 루프에 빠지게 됨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42464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자바의 </a:t>
            </a:r>
            <a:r>
              <a:rPr lang="en-US" altLang="ko-KR" dirty="0"/>
              <a:t>GUI</a:t>
            </a:r>
            <a:r>
              <a:rPr lang="ko-KR" altLang="en-US" dirty="0"/>
              <a:t>를 구성하는 주요 클래스의 기능과 구조에 관해 학습합니다</a:t>
            </a:r>
            <a:r>
              <a:rPr lang="en-US" altLang="ko-KR" dirty="0"/>
              <a:t>.</a:t>
            </a:r>
          </a:p>
          <a:p>
            <a:r>
              <a:rPr lang="en-US" altLang="ko-KR" dirty="0" smtClean="0"/>
              <a:t>GUI </a:t>
            </a:r>
            <a:r>
              <a:rPr lang="ko-KR" altLang="en-US" dirty="0"/>
              <a:t>구성을 위한 프레임</a:t>
            </a:r>
            <a:r>
              <a:rPr lang="en-US" altLang="ko-KR" dirty="0"/>
              <a:t>, </a:t>
            </a:r>
            <a:r>
              <a:rPr lang="ko-KR" altLang="en-US" dirty="0" err="1"/>
              <a:t>배치관라자</a:t>
            </a:r>
            <a:r>
              <a:rPr lang="en-US" altLang="ko-KR" dirty="0"/>
              <a:t>, </a:t>
            </a:r>
            <a:r>
              <a:rPr lang="ko-KR" altLang="en-US" dirty="0"/>
              <a:t>컨테이너에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이벤트의 </a:t>
            </a:r>
            <a:r>
              <a:rPr lang="ko-KR" altLang="en-US" dirty="0"/>
              <a:t>개요와 이벤트 모델에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이벤트의 </a:t>
            </a:r>
            <a:r>
              <a:rPr lang="ko-KR" altLang="en-US" dirty="0"/>
              <a:t>종류와 관련 클래스에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전형적인 </a:t>
            </a:r>
            <a:r>
              <a:rPr lang="ko-KR" altLang="en-US" dirty="0"/>
              <a:t>이벤트 처리 절차와 방법에 관해 학습합니다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42841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자바의 이벤트 모델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ko-KR" altLang="en-US" dirty="0" err="1" smtClean="0"/>
              <a:t>위임형</a:t>
            </a:r>
            <a:r>
              <a:rPr lang="ko-KR" altLang="en-US" dirty="0" smtClean="0"/>
              <a:t> 이벤트 모델</a:t>
            </a:r>
            <a:r>
              <a:rPr lang="en-US" altLang="ko-KR" dirty="0" smtClean="0"/>
              <a:t>(delegation event model)</a:t>
            </a:r>
          </a:p>
          <a:p>
            <a:pPr lvl="1"/>
            <a:r>
              <a:rPr lang="ko-KR" altLang="en-US" dirty="0" smtClean="0"/>
              <a:t>자바의 이벤트 처리 모델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33600"/>
            <a:ext cx="5181600" cy="4026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53204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smtClean="0"/>
              <a:t>이벤트 관련 컴포넌트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자바에서의 대부분의 이벤트는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관련 컴포넌트에서 발생</a:t>
            </a:r>
            <a:endParaRPr lang="en-US" altLang="ko-KR" dirty="0" smtClean="0"/>
          </a:p>
          <a:p>
            <a:r>
              <a:rPr lang="ko-KR" altLang="en-US" dirty="0" smtClean="0"/>
              <a:t>주요 이벤트를 발생시키는 컴포넌트들의 클래스 계층 구조</a:t>
            </a:r>
            <a:endParaRPr lang="en-US" altLang="ko-KR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465" y="2133600"/>
            <a:ext cx="5029200" cy="4146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259807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자바에서는 이벤트를 객체로 처리</a:t>
            </a:r>
            <a:endParaRPr lang="en-US" altLang="ko-KR" dirty="0" smtClean="0"/>
          </a:p>
          <a:p>
            <a:r>
              <a:rPr lang="ko-KR" altLang="en-US" dirty="0" smtClean="0"/>
              <a:t>각 컴포넌트들은 다양한 종류의 이벤트를 발생</a:t>
            </a:r>
            <a:endParaRPr lang="en-US" altLang="ko-KR" dirty="0" smtClean="0"/>
          </a:p>
          <a:p>
            <a:r>
              <a:rPr lang="ko-KR" altLang="en-US" dirty="0" smtClean="0"/>
              <a:t>이벤트 관련 클래스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자바에서는 이벤트와 연관된 클래스들을 </a:t>
            </a:r>
            <a:r>
              <a:rPr lang="en-US" altLang="ko-KR" dirty="0" err="1" smtClean="0"/>
              <a:t>java.awt.event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패키지로 제공</a:t>
            </a:r>
            <a:endParaRPr lang="en-US" altLang="ko-KR" dirty="0" smtClean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590800"/>
            <a:ext cx="6457950" cy="284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84282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295400"/>
            <a:ext cx="6019335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3005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grpSp>
        <p:nvGrpSpPr>
          <p:cNvPr id="4" name="그룹 3"/>
          <p:cNvGrpSpPr/>
          <p:nvPr/>
        </p:nvGrpSpPr>
        <p:grpSpPr>
          <a:xfrm>
            <a:off x="1676400" y="1355995"/>
            <a:ext cx="5867400" cy="5524018"/>
            <a:chOff x="1676400" y="1355995"/>
            <a:chExt cx="5867400" cy="5524018"/>
          </a:xfrm>
        </p:grpSpPr>
        <p:grpSp>
          <p:nvGrpSpPr>
            <p:cNvPr id="2" name="그룹 1"/>
            <p:cNvGrpSpPr/>
            <p:nvPr/>
          </p:nvGrpSpPr>
          <p:grpSpPr>
            <a:xfrm>
              <a:off x="1676400" y="1430586"/>
              <a:ext cx="5867400" cy="5449427"/>
              <a:chOff x="838200" y="609600"/>
              <a:chExt cx="6858000" cy="6973427"/>
            </a:xfrm>
          </p:grpSpPr>
          <p:pic>
            <p:nvPicPr>
              <p:cNvPr id="27650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200" y="609600"/>
                <a:ext cx="6838950" cy="38622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65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4436491"/>
                <a:ext cx="6781800" cy="31465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" name="모서리가 둥근 직사각형 2"/>
            <p:cNvSpPr/>
            <p:nvPr/>
          </p:nvSpPr>
          <p:spPr>
            <a:xfrm>
              <a:off x="1693969" y="1355995"/>
              <a:ext cx="2514600" cy="304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4996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634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8-1    </a:t>
            </a:r>
            <a:r>
              <a:rPr lang="en-US" altLang="ko-KR" dirty="0" err="1" smtClean="0">
                <a:latin typeface="+mj-ea"/>
                <a:ea typeface="+mj-ea"/>
              </a:rPr>
              <a:t>EventObject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클래스와 </a:t>
            </a:r>
            <a:r>
              <a:rPr lang="en-US" altLang="ko-KR" dirty="0" err="1" smtClean="0">
                <a:latin typeface="+mj-ea"/>
                <a:ea typeface="+mj-ea"/>
              </a:rPr>
              <a:t>AWTEvent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EventObject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대부분의 주요 이벤트 클래스들이 </a:t>
            </a:r>
            <a:r>
              <a:rPr lang="en-US" altLang="ko-KR" dirty="0" err="1" smtClean="0"/>
              <a:t>EventObject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상속</a:t>
            </a:r>
            <a:endParaRPr lang="en-US" altLang="ko-KR" dirty="0" smtClean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39" y="2057400"/>
            <a:ext cx="7300913" cy="154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39" y="3566391"/>
            <a:ext cx="7314095" cy="17942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7772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7526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8-1    </a:t>
            </a:r>
            <a:r>
              <a:rPr lang="en-US" altLang="ko-KR" dirty="0" err="1" smtClean="0">
                <a:latin typeface="+mj-ea"/>
                <a:ea typeface="+mj-ea"/>
              </a:rPr>
              <a:t>EventObject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클래스와 </a:t>
            </a:r>
            <a:r>
              <a:rPr lang="en-US" altLang="ko-KR" dirty="0" err="1" smtClean="0">
                <a:latin typeface="+mj-ea"/>
                <a:ea typeface="+mj-ea"/>
              </a:rPr>
              <a:t>AWTEvent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AWTEvent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EventObject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클래스로부터 상속된 클래스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8400"/>
            <a:ext cx="7672388" cy="13326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6859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133600" y="7620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8-2    </a:t>
            </a:r>
            <a:r>
              <a:rPr lang="en-US" altLang="ko-KR" dirty="0" err="1" smtClean="0">
                <a:latin typeface="+mj-ea"/>
                <a:ea typeface="+mj-ea"/>
              </a:rPr>
              <a:t>ActionEvent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Action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버튼이 눌려졌거나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리스트 항목이 선택되었을 때 </a:t>
            </a:r>
            <a:r>
              <a:rPr lang="en-US" altLang="ko-KR" dirty="0" smtClean="0"/>
              <a:t>,</a:t>
            </a:r>
            <a:r>
              <a:rPr lang="ko-KR" altLang="en-US" dirty="0" smtClean="0"/>
              <a:t>메뉴의 한 항목이 선택되었을 때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가장 많이 사용되는 이벤트 클래스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553550"/>
            <a:ext cx="7855965" cy="29079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4851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1336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8-2    </a:t>
            </a:r>
            <a:r>
              <a:rPr lang="en-US" altLang="ko-KR" dirty="0" err="1" smtClean="0">
                <a:latin typeface="+mj-ea"/>
                <a:ea typeface="+mj-ea"/>
              </a:rPr>
              <a:t>ActionEvent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이벤트가 발생되었을 때 같이 사용된 </a:t>
            </a:r>
            <a:r>
              <a:rPr lang="ko-KR" altLang="en-US" dirty="0" err="1" smtClean="0"/>
              <a:t>수정자</a:t>
            </a:r>
            <a:r>
              <a:rPr lang="en-US" altLang="ko-KR" dirty="0" smtClean="0"/>
              <a:t>(modifier)</a:t>
            </a:r>
            <a:r>
              <a:rPr lang="ko-KR" altLang="en-US" dirty="0" smtClean="0"/>
              <a:t>키를 구분하기 위한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개의 상수를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ALT_MASK : </a:t>
            </a:r>
            <a:r>
              <a:rPr lang="ko-KR" altLang="en-US" dirty="0" err="1" smtClean="0"/>
              <a:t>수정자</a:t>
            </a:r>
            <a:r>
              <a:rPr lang="ko-KR" altLang="en-US" dirty="0" smtClean="0"/>
              <a:t> 키로 </a:t>
            </a:r>
            <a:r>
              <a:rPr lang="en-US" altLang="ko-KR" dirty="0" smtClean="0"/>
              <a:t>ALT </a:t>
            </a:r>
            <a:r>
              <a:rPr lang="ko-KR" altLang="en-US" dirty="0" smtClean="0"/>
              <a:t>키를 사용</a:t>
            </a:r>
          </a:p>
          <a:p>
            <a:pPr lvl="1"/>
            <a:r>
              <a:rPr lang="en-US" altLang="ko-KR" dirty="0" smtClean="0"/>
              <a:t>CTRL_MASK : </a:t>
            </a:r>
            <a:r>
              <a:rPr lang="ko-KR" altLang="en-US" dirty="0" err="1" smtClean="0"/>
              <a:t>수정자</a:t>
            </a:r>
            <a:r>
              <a:rPr lang="ko-KR" altLang="en-US" dirty="0" smtClean="0"/>
              <a:t> 키로 </a:t>
            </a:r>
            <a:r>
              <a:rPr lang="en-US" altLang="ko-KR" dirty="0" smtClean="0"/>
              <a:t>CTRL </a:t>
            </a:r>
            <a:r>
              <a:rPr lang="ko-KR" altLang="en-US" dirty="0" smtClean="0"/>
              <a:t>키를 사용</a:t>
            </a:r>
          </a:p>
          <a:p>
            <a:pPr lvl="1"/>
            <a:r>
              <a:rPr lang="en-US" altLang="ko-KR" dirty="0" smtClean="0"/>
              <a:t>META_MASK : </a:t>
            </a:r>
            <a:r>
              <a:rPr lang="ko-KR" altLang="en-US" dirty="0" err="1" smtClean="0"/>
              <a:t>수정자</a:t>
            </a:r>
            <a:r>
              <a:rPr lang="ko-KR" altLang="en-US" dirty="0" smtClean="0"/>
              <a:t> 키로 </a:t>
            </a:r>
            <a:r>
              <a:rPr lang="en-US" altLang="ko-KR" dirty="0" smtClean="0"/>
              <a:t>META </a:t>
            </a:r>
            <a:r>
              <a:rPr lang="ko-KR" altLang="en-US" dirty="0" smtClean="0"/>
              <a:t>키를 사용</a:t>
            </a:r>
          </a:p>
          <a:p>
            <a:pPr lvl="1"/>
            <a:r>
              <a:rPr lang="en-US" altLang="ko-KR" dirty="0" smtClean="0"/>
              <a:t>SHIFT_MASK : </a:t>
            </a:r>
            <a:r>
              <a:rPr lang="ko-KR" altLang="en-US" dirty="0" err="1" smtClean="0"/>
              <a:t>수정자</a:t>
            </a:r>
            <a:r>
              <a:rPr lang="ko-KR" altLang="en-US" dirty="0" smtClean="0"/>
              <a:t> 키로 </a:t>
            </a:r>
            <a:r>
              <a:rPr lang="en-US" altLang="ko-KR" dirty="0" smtClean="0"/>
              <a:t>SHIFT </a:t>
            </a:r>
            <a:r>
              <a:rPr lang="ko-KR" altLang="en-US" dirty="0" smtClean="0"/>
              <a:t>키를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733800"/>
            <a:ext cx="747084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7241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057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   </a:t>
            </a:r>
            <a:r>
              <a:rPr lang="en-US" altLang="ko-KR" dirty="0" err="1" smtClean="0">
                <a:latin typeface="+mj-ea"/>
                <a:ea typeface="+mj-ea"/>
              </a:rPr>
              <a:t>AdjustmentEvent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Adjustment </a:t>
            </a:r>
            <a:r>
              <a:rPr lang="ko-KR" altLang="en-US" dirty="0" smtClean="0"/>
              <a:t>이벤트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스크롤 바의 위치가 이동되면 발생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5</a:t>
            </a:r>
            <a:r>
              <a:rPr lang="ko-KR" altLang="en-US" dirty="0" smtClean="0"/>
              <a:t>가지 유형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BLOCK_DECREMENT : </a:t>
            </a:r>
            <a:r>
              <a:rPr lang="ko-KR" altLang="en-US" dirty="0" smtClean="0"/>
              <a:t>스크롤 바의 값을 감소시키는 경우</a:t>
            </a:r>
          </a:p>
          <a:p>
            <a:pPr lvl="1"/>
            <a:r>
              <a:rPr lang="en-US" altLang="ko-KR" dirty="0" smtClean="0"/>
              <a:t>BLOCK_INCREMENT : </a:t>
            </a:r>
            <a:r>
              <a:rPr lang="ko-KR" altLang="en-US" dirty="0" smtClean="0"/>
              <a:t>스크롤 바의 값을 증가시키는 경우</a:t>
            </a:r>
          </a:p>
          <a:p>
            <a:pPr lvl="1"/>
            <a:r>
              <a:rPr lang="en-US" altLang="ko-KR" dirty="0" smtClean="0"/>
              <a:t>TRACK : </a:t>
            </a:r>
            <a:r>
              <a:rPr lang="ko-KR" altLang="en-US" dirty="0" smtClean="0"/>
              <a:t>스크롤 바를 드래그</a:t>
            </a:r>
            <a:r>
              <a:rPr lang="en-US" altLang="ko-KR" dirty="0" smtClean="0"/>
              <a:t>(drag) </a:t>
            </a:r>
            <a:r>
              <a:rPr lang="ko-KR" altLang="en-US" dirty="0" smtClean="0"/>
              <a:t>하는 경우</a:t>
            </a:r>
          </a:p>
          <a:p>
            <a:pPr lvl="1"/>
            <a:r>
              <a:rPr lang="en-US" altLang="ko-KR" dirty="0" smtClean="0"/>
              <a:t>UNIT_INCREMENT : </a:t>
            </a:r>
            <a:r>
              <a:rPr lang="ko-KR" altLang="en-US" dirty="0" smtClean="0"/>
              <a:t>스크롤 바의 값을 상향 버튼을 사용하여 증가시키는 경우</a:t>
            </a:r>
          </a:p>
          <a:p>
            <a:pPr lvl="1"/>
            <a:r>
              <a:rPr lang="en-US" altLang="ko-KR" dirty="0" smtClean="0"/>
              <a:t>UNIT_DECREMENT : </a:t>
            </a:r>
            <a:r>
              <a:rPr lang="ko-KR" altLang="en-US" dirty="0" smtClean="0"/>
              <a:t>스크롤 바의 값을 하향 버튼을 사용하여 감소시키는 경우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499661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AWT</a:t>
            </a:r>
            <a:r>
              <a:rPr lang="ko-KR" altLang="en-US" dirty="0" smtClean="0"/>
              <a:t>와 스윙</a:t>
            </a:r>
            <a:r>
              <a:rPr lang="en-US" altLang="ko-KR" dirty="0" smtClean="0"/>
              <a:t>(Swing)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사용자 인터페이스</a:t>
            </a:r>
            <a:r>
              <a:rPr lang="en-US" altLang="ko-KR" dirty="0" smtClean="0"/>
              <a:t>(User  Interface)</a:t>
            </a:r>
          </a:p>
          <a:p>
            <a:pPr lvl="1"/>
            <a:r>
              <a:rPr lang="ko-KR" altLang="en-US" dirty="0" smtClean="0"/>
              <a:t>일반적인 응용 프로그램이나 웹 프로그램에서 사용자가 접속하는 부분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GUI(Graphical User Interface)</a:t>
            </a:r>
          </a:p>
          <a:p>
            <a:pPr lvl="1"/>
            <a:r>
              <a:rPr lang="ko-KR" altLang="en-US" dirty="0" smtClean="0"/>
              <a:t>사용자 인터페이스에 다양한 그래픽을 적용한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“</a:t>
            </a:r>
            <a:r>
              <a:rPr lang="en-US" altLang="ko-KR" dirty="0" smtClean="0"/>
              <a:t>goo-</a:t>
            </a:r>
            <a:r>
              <a:rPr lang="en-US" altLang="ko-KR" dirty="0" err="1" smtClean="0"/>
              <a:t>ee</a:t>
            </a:r>
            <a:r>
              <a:rPr lang="en-US" altLang="ko-KR" dirty="0" smtClean="0"/>
              <a:t>”</a:t>
            </a:r>
            <a:r>
              <a:rPr lang="ko-KR" altLang="en-US" dirty="0" smtClean="0"/>
              <a:t>라고 부름</a:t>
            </a:r>
            <a:endParaRPr lang="en-US" altLang="ko-KR" dirty="0" smtClean="0"/>
          </a:p>
        </p:txBody>
      </p:sp>
      <p:sp>
        <p:nvSpPr>
          <p:cNvPr id="2" name="텍스트 개체 틀 1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8354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8-3    </a:t>
            </a:r>
            <a:r>
              <a:rPr lang="en-US" altLang="ko-KR" dirty="0" err="1" smtClean="0">
                <a:latin typeface="+mj-ea"/>
                <a:ea typeface="+mj-ea"/>
              </a:rPr>
              <a:t>AdjustmentEvent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6419850" cy="2087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81400"/>
            <a:ext cx="7096125" cy="220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42427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   </a:t>
            </a:r>
            <a:r>
              <a:rPr lang="en-US" altLang="ko-KR" dirty="0" err="1" smtClean="0">
                <a:latin typeface="+mj-ea"/>
                <a:ea typeface="+mj-ea"/>
              </a:rPr>
              <a:t>ItemEvent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ItemEvent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체크박스나 리스트 항목이 선택되었을 때 또는 메뉴의 한 항목이 선택되었거나 선택된 항목이 해제될 때 발생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이벤트의 유형을 구분하기 위한 두 개의 상수를 제공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SELECTED : </a:t>
            </a:r>
            <a:r>
              <a:rPr lang="ko-KR" altLang="en-US" dirty="0" smtClean="0"/>
              <a:t>한 항목이 선택되었을 때</a:t>
            </a:r>
          </a:p>
          <a:p>
            <a:pPr lvl="1"/>
            <a:r>
              <a:rPr lang="en-US" altLang="ko-KR" dirty="0" smtClean="0"/>
              <a:t>DESELECTED : </a:t>
            </a:r>
            <a:r>
              <a:rPr lang="ko-KR" altLang="en-US" dirty="0" smtClean="0"/>
              <a:t>선택된 항목이 해제되었을 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7969720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8-4    </a:t>
            </a:r>
            <a:r>
              <a:rPr lang="en-US" altLang="ko-KR" dirty="0" err="1" smtClean="0">
                <a:latin typeface="+mj-ea"/>
                <a:ea typeface="+mj-ea"/>
              </a:rPr>
              <a:t>ItemEvent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7148513" cy="2275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1" y="3886200"/>
            <a:ext cx="6948489" cy="22613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38602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1336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8-5    </a:t>
            </a:r>
            <a:r>
              <a:rPr lang="en-US" altLang="ko-KR" dirty="0" err="1" smtClean="0">
                <a:latin typeface="+mj-ea"/>
                <a:ea typeface="+mj-ea"/>
              </a:rPr>
              <a:t>KeyEvent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KeyEvent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키보드로부터 입력이 일어날 때 발생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이벤트의 유형을 구분하기 위해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개의 상수를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KEY_PRESSED : </a:t>
            </a:r>
            <a:r>
              <a:rPr lang="ko-KR" altLang="en-US" dirty="0" smtClean="0"/>
              <a:t>키가 눌러졌을 때</a:t>
            </a:r>
          </a:p>
          <a:p>
            <a:pPr lvl="1"/>
            <a:r>
              <a:rPr lang="en-US" altLang="ko-KR" dirty="0" smtClean="0"/>
              <a:t>KEY_RELEASED : </a:t>
            </a:r>
            <a:r>
              <a:rPr lang="ko-KR" altLang="en-US" dirty="0" smtClean="0"/>
              <a:t>키가 띄어졌을 때</a:t>
            </a:r>
          </a:p>
          <a:p>
            <a:pPr lvl="1"/>
            <a:r>
              <a:rPr lang="en-US" altLang="ko-KR" dirty="0" smtClean="0"/>
              <a:t>KEY_TYPED : </a:t>
            </a:r>
            <a:r>
              <a:rPr lang="ko-KR" altLang="en-US" dirty="0" smtClean="0"/>
              <a:t>키에 의해 문자가 생성되었을 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275660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2860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8-5    </a:t>
            </a:r>
            <a:r>
              <a:rPr lang="en-US" altLang="ko-KR" dirty="0" err="1" smtClean="0">
                <a:latin typeface="+mj-ea"/>
                <a:ea typeface="+mj-ea"/>
              </a:rPr>
              <a:t>KeyEvent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6853238" cy="2797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335" y="4191000"/>
            <a:ext cx="6705602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91698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057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8-6    </a:t>
            </a:r>
            <a:r>
              <a:rPr lang="en-US" altLang="ko-KR" dirty="0" err="1" smtClean="0">
                <a:latin typeface="+mj-ea"/>
                <a:ea typeface="+mj-ea"/>
              </a:rPr>
              <a:t>MouseEvent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MouseEvent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매우 다양한 형태로 발생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사용자가 마우스를 이용하여 작동하는 대부분의 행동에 이벤트가 발생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이벤트의 유형을 구분하기 위해 </a:t>
            </a:r>
            <a:r>
              <a:rPr lang="en-US" altLang="ko-KR" dirty="0" smtClean="0"/>
              <a:t>7</a:t>
            </a:r>
            <a:r>
              <a:rPr lang="ko-KR" altLang="en-US" dirty="0" smtClean="0"/>
              <a:t>개의 상수를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MOUSE_CLICKED : </a:t>
            </a:r>
            <a:r>
              <a:rPr lang="ko-KR" altLang="en-US" dirty="0" smtClean="0"/>
              <a:t>마우스 클릭</a:t>
            </a:r>
          </a:p>
          <a:p>
            <a:pPr lvl="1"/>
            <a:r>
              <a:rPr lang="en-US" altLang="ko-KR" dirty="0" smtClean="0"/>
              <a:t>MOUSE_DRAGGED : </a:t>
            </a:r>
            <a:r>
              <a:rPr lang="ko-KR" altLang="en-US" dirty="0" smtClean="0"/>
              <a:t>마우스 드래그</a:t>
            </a:r>
          </a:p>
          <a:p>
            <a:pPr lvl="1"/>
            <a:r>
              <a:rPr lang="en-US" altLang="ko-KR" dirty="0" smtClean="0"/>
              <a:t>MOUSE_ENTERED : </a:t>
            </a:r>
            <a:r>
              <a:rPr lang="ko-KR" altLang="en-US" dirty="0" smtClean="0"/>
              <a:t>마우스가 컴포넌트 영역에 진입</a:t>
            </a:r>
          </a:p>
          <a:p>
            <a:pPr lvl="1"/>
            <a:r>
              <a:rPr lang="en-US" altLang="ko-KR" dirty="0" smtClean="0"/>
              <a:t>MOUSE_EXITED : </a:t>
            </a:r>
            <a:r>
              <a:rPr lang="ko-KR" altLang="en-US" dirty="0" smtClean="0"/>
              <a:t>마우스가 컴포넌트 영역에서 나왔을 때</a:t>
            </a:r>
          </a:p>
          <a:p>
            <a:pPr lvl="1"/>
            <a:r>
              <a:rPr lang="en-US" altLang="ko-KR" dirty="0" smtClean="0"/>
              <a:t>MOUSE_MOVED : </a:t>
            </a:r>
            <a:r>
              <a:rPr lang="ko-KR" altLang="en-US" dirty="0" smtClean="0"/>
              <a:t>마우스가 이동할 때</a:t>
            </a:r>
          </a:p>
          <a:p>
            <a:pPr lvl="1"/>
            <a:r>
              <a:rPr lang="en-US" altLang="ko-KR" dirty="0" smtClean="0"/>
              <a:t>MOUSE_PRESSED : </a:t>
            </a:r>
            <a:r>
              <a:rPr lang="ko-KR" altLang="en-US" dirty="0" smtClean="0"/>
              <a:t>마우스가 눌러졌을 때</a:t>
            </a:r>
          </a:p>
          <a:p>
            <a:pPr lvl="1"/>
            <a:r>
              <a:rPr lang="en-US" altLang="ko-KR" dirty="0" smtClean="0"/>
              <a:t>MOUSE_RELEASED : </a:t>
            </a:r>
            <a:r>
              <a:rPr lang="ko-KR" altLang="en-US" dirty="0" smtClean="0"/>
              <a:t>마우스가 띄어졌을 때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0022996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057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8-6    </a:t>
            </a:r>
            <a:r>
              <a:rPr lang="en-US" altLang="ko-KR" dirty="0" err="1" smtClean="0">
                <a:latin typeface="+mj-ea"/>
                <a:ea typeface="+mj-ea"/>
              </a:rPr>
              <a:t>MouseEvent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이벤트 종류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53" y="1219200"/>
            <a:ext cx="5638800" cy="24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999" y="3810000"/>
            <a:ext cx="5609253" cy="2658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95014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인터페이스를 이용하여 이벤트를 처리하기 위한 순서</a:t>
            </a:r>
            <a:r>
              <a:rPr lang="en-US" altLang="ko-KR" dirty="0" smtClean="0"/>
              <a:t>	</a:t>
            </a:r>
          </a:p>
          <a:p>
            <a:pPr lvl="1"/>
            <a:r>
              <a:rPr lang="ko-KR" altLang="en-US" dirty="0" smtClean="0"/>
              <a:t>처리할 이벤트의 종류를 결정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이벤트에 적합한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인터페이스를 사용하여 클래스를 작성</a:t>
            </a:r>
          </a:p>
          <a:p>
            <a:pPr lvl="1"/>
            <a:r>
              <a:rPr lang="ko-KR" altLang="en-US" dirty="0" smtClean="0"/>
              <a:t>이벤트를 받아들일 각 컴포넌트에 </a:t>
            </a:r>
            <a:r>
              <a:rPr lang="ko-KR" altLang="en-US" dirty="0" err="1" smtClean="0"/>
              <a:t>리스너를</a:t>
            </a:r>
            <a:r>
              <a:rPr lang="ko-KR" altLang="en-US" dirty="0" smtClean="0"/>
              <a:t> 등록</a:t>
            </a:r>
          </a:p>
          <a:p>
            <a:pPr lvl="1"/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인터페이스에 선언된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오버라이딩하여</a:t>
            </a:r>
            <a:r>
              <a:rPr lang="ko-KR" altLang="en-US" dirty="0" smtClean="0"/>
              <a:t> 이벤트 처리 루틴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err="1" smtClean="0"/>
              <a:t>ava.awt.event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각각의 이벤트 클래스와 연관된 이벤트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인터페이스를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878346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(Listener Interface)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 클래스와 인터페이스</a:t>
            </a:r>
            <a:r>
              <a:rPr lang="en-US" altLang="ko-KR" dirty="0" smtClean="0"/>
              <a:t>, </a:t>
            </a:r>
            <a:r>
              <a:rPr lang="ko-KR" altLang="en-US" dirty="0" smtClean="0"/>
              <a:t>인터페이스에 선언된 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grpSp>
        <p:nvGrpSpPr>
          <p:cNvPr id="3" name="그룹 2"/>
          <p:cNvGrpSpPr/>
          <p:nvPr/>
        </p:nvGrpSpPr>
        <p:grpSpPr>
          <a:xfrm>
            <a:off x="533400" y="2057400"/>
            <a:ext cx="7262813" cy="4419600"/>
            <a:chOff x="533400" y="2057400"/>
            <a:chExt cx="7262813" cy="4419600"/>
          </a:xfrm>
        </p:grpSpPr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30092"/>
              <a:ext cx="7034213" cy="43469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모서리가 둥근 직사각형 1"/>
            <p:cNvSpPr/>
            <p:nvPr/>
          </p:nvSpPr>
          <p:spPr>
            <a:xfrm>
              <a:off x="533400" y="2057400"/>
              <a:ext cx="4724400" cy="3048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70652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(Listener Interface)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이벤트 클래스와 인터페이스</a:t>
            </a:r>
            <a:r>
              <a:rPr lang="en-US" altLang="ko-KR" dirty="0" smtClean="0"/>
              <a:t>, </a:t>
            </a:r>
            <a:r>
              <a:rPr lang="ko-KR" altLang="en-US" dirty="0" smtClean="0"/>
              <a:t>인터페이스에 선언된 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013" y="1780629"/>
            <a:ext cx="5486400" cy="47657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0087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050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1-1    AWT(Abstract Window Toolkit)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AWT</a:t>
            </a:r>
            <a:r>
              <a:rPr lang="ko-KR" altLang="en-US" dirty="0" smtClean="0"/>
              <a:t>와 스윙</a:t>
            </a:r>
            <a:r>
              <a:rPr lang="en-US" altLang="ko-KR" dirty="0" smtClean="0"/>
              <a:t>(Swing)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 AWT(Abstract Window Toolkit)</a:t>
            </a:r>
          </a:p>
          <a:p>
            <a:pPr lvl="1"/>
            <a:r>
              <a:rPr lang="ko-KR" altLang="en-US" dirty="0" smtClean="0"/>
              <a:t>자바 언어는 초기에 </a:t>
            </a:r>
            <a:r>
              <a:rPr lang="en-US" altLang="ko-KR" dirty="0" smtClean="0"/>
              <a:t>GUI</a:t>
            </a:r>
            <a:r>
              <a:rPr lang="ko-KR" altLang="en-US" dirty="0" smtClean="0"/>
              <a:t>를 제공하기 위해 패키지를 제공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/>
              <a:t>컴포넌트의 </a:t>
            </a:r>
            <a:r>
              <a:rPr lang="ko-KR" altLang="en-US" dirty="0" smtClean="0"/>
              <a:t>단점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운영체제가 </a:t>
            </a:r>
            <a:r>
              <a:rPr lang="ko-KR" altLang="en-US" dirty="0"/>
              <a:t>제공하는 그래픽 컴포넌트와 일대일로 </a:t>
            </a:r>
            <a:r>
              <a:rPr lang="ko-KR" altLang="en-US" dirty="0" smtClean="0"/>
              <a:t>연결되어 </a:t>
            </a:r>
            <a:r>
              <a:rPr lang="ko-KR" altLang="en-US" dirty="0"/>
              <a:t>작동하여야 하는 </a:t>
            </a:r>
            <a:r>
              <a:rPr lang="ko-KR" altLang="en-US" dirty="0" smtClean="0"/>
              <a:t>부담과 </a:t>
            </a:r>
            <a:r>
              <a:rPr lang="ko-KR" altLang="en-US" dirty="0"/>
              <a:t>실행되는 시스템에 따라 겉모양이 다르게 </a:t>
            </a:r>
            <a:r>
              <a:rPr lang="ko-KR" altLang="en-US" dirty="0" smtClean="0"/>
              <a:t>보인다</a:t>
            </a:r>
            <a:endParaRPr lang="en-US" altLang="ko-KR" dirty="0" smtClean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057400"/>
            <a:ext cx="6019800" cy="319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514600" y="4953000"/>
            <a:ext cx="2819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35477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45" y="4714875"/>
            <a:ext cx="5608125" cy="157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(Listener Interface)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76400"/>
            <a:ext cx="5167617" cy="2928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399" y="2895600"/>
            <a:ext cx="4259487" cy="27622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8586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자바에서는 </a:t>
            </a:r>
            <a:r>
              <a:rPr lang="ko-KR" altLang="en-US" dirty="0"/>
              <a:t>다양한 방법으로 이벤트를 </a:t>
            </a:r>
            <a:r>
              <a:rPr lang="ko-KR" altLang="en-US" dirty="0" smtClean="0"/>
              <a:t>처리 가능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en-US" altLang="ko-KR" dirty="0" smtClean="0"/>
              <a:t>GUI</a:t>
            </a:r>
            <a:r>
              <a:rPr lang="ko-KR" altLang="en-US" dirty="0"/>
              <a:t>를 제공하는 클래스에서 </a:t>
            </a:r>
            <a:r>
              <a:rPr lang="ko-KR" altLang="en-US" dirty="0" smtClean="0"/>
              <a:t>직접이벤트를 </a:t>
            </a:r>
            <a:r>
              <a:rPr lang="ko-KR" altLang="en-US" dirty="0"/>
              <a:t>처리하는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이벤트 </a:t>
            </a:r>
            <a:r>
              <a:rPr lang="ko-KR" altLang="en-US" dirty="0"/>
              <a:t>처리를 위한 클래스를 따로 만들어 사용하는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내부 클래스를 </a:t>
            </a:r>
            <a:r>
              <a:rPr lang="ko-KR" altLang="en-US" dirty="0"/>
              <a:t>사용하여 이벤트를 처리하는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무명</a:t>
            </a:r>
            <a:r>
              <a:rPr lang="en-US" altLang="ko-KR" dirty="0" smtClean="0"/>
              <a:t>(anonymous) </a:t>
            </a:r>
            <a:r>
              <a:rPr lang="ko-KR" altLang="en-US" dirty="0"/>
              <a:t>클래스를 이용하는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err="1" smtClean="0"/>
              <a:t>람다식</a:t>
            </a:r>
            <a:r>
              <a:rPr lang="en-US" altLang="ko-KR" dirty="0" smtClean="0"/>
              <a:t>(java 1.8)</a:t>
            </a:r>
            <a:r>
              <a:rPr lang="ko-KR" altLang="en-US" dirty="0" smtClean="0"/>
              <a:t>을 </a:t>
            </a:r>
            <a:r>
              <a:rPr lang="ko-KR" altLang="en-US" dirty="0"/>
              <a:t>이용하는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이 </a:t>
            </a:r>
            <a:r>
              <a:rPr lang="ko-KR" altLang="en-US" dirty="0"/>
              <a:t>책에서는 가장 많이 사용하는 세 가지 </a:t>
            </a:r>
            <a:r>
              <a:rPr lang="ko-KR" altLang="en-US" dirty="0" smtClean="0"/>
              <a:t>방법에 </a:t>
            </a:r>
            <a:r>
              <a:rPr lang="ko-KR" altLang="en-US" dirty="0"/>
              <a:t>관해서만 </a:t>
            </a:r>
            <a:r>
              <a:rPr lang="ko-KR" altLang="en-US" dirty="0" smtClean="0"/>
              <a:t>기술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679708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GUI</a:t>
            </a:r>
            <a:r>
              <a:rPr lang="ko-KR" altLang="en-US" dirty="0" smtClean="0"/>
              <a:t>를 제공하는 클래스 내에서 처리하는 방법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처리가 요구되는 이벤트를 결정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관련된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인터페이스를 포함하여 클래스 작성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dirty="0" smtClean="0"/>
              <a:t>인터페이스에 선언된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오버라이딩하여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이벶트</a:t>
            </a:r>
            <a:r>
              <a:rPr lang="ko-KR" altLang="en-US" dirty="0" smtClean="0"/>
              <a:t> 처리 루틴 작성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2286000" y="685800"/>
            <a:ext cx="48768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b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 smtClean="0">
                <a:latin typeface="+mj-ea"/>
                <a:ea typeface="+mj-ea"/>
              </a:rPr>
              <a:t>9-1    GUI </a:t>
            </a:r>
            <a:r>
              <a:rPr lang="ko-KR" altLang="en-US" dirty="0" smtClean="0">
                <a:latin typeface="+mj-ea"/>
                <a:ea typeface="+mj-ea"/>
              </a:rPr>
              <a:t>클래스에서 이벤트 처리</a:t>
            </a:r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8423243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2286000" y="685800"/>
            <a:ext cx="48768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b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 smtClean="0">
                <a:solidFill>
                  <a:srgbClr val="002060"/>
                </a:solidFill>
                <a:latin typeface="+mj-ea"/>
                <a:ea typeface="+mj-ea"/>
              </a:rPr>
              <a:t>9-1    GUI </a:t>
            </a:r>
            <a:r>
              <a:rPr lang="ko-KR" altLang="en-US" dirty="0" smtClean="0">
                <a:solidFill>
                  <a:srgbClr val="002060"/>
                </a:solidFill>
                <a:latin typeface="+mj-ea"/>
                <a:ea typeface="+mj-ea"/>
              </a:rPr>
              <a:t>클래스에서 이벤트 처리</a:t>
            </a:r>
            <a:endParaRPr lang="ko-KR" altLang="en-US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109177" y="1219200"/>
            <a:ext cx="4301023" cy="5105400"/>
            <a:chOff x="838200" y="1524000"/>
            <a:chExt cx="4724011" cy="5713106"/>
          </a:xfrm>
        </p:grpSpPr>
        <p:pic>
          <p:nvPicPr>
            <p:cNvPr id="399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524000"/>
              <a:ext cx="4705350" cy="3750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93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971" y="5263555"/>
              <a:ext cx="4702240" cy="197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994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5600" y="2343150"/>
            <a:ext cx="12192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34423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자바에서는 클래스 내부에 새로운 클래스를 포함하여 사용하는 것을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이러한 클래스를 </a:t>
            </a:r>
            <a:r>
              <a:rPr lang="ko-KR" altLang="en-US" dirty="0"/>
              <a:t>내부</a:t>
            </a:r>
            <a:r>
              <a:rPr lang="en-US" altLang="ko-KR" dirty="0"/>
              <a:t>inner </a:t>
            </a:r>
            <a:r>
              <a:rPr lang="ko-KR" altLang="en-US" dirty="0"/>
              <a:t>클래스라고 </a:t>
            </a:r>
            <a:r>
              <a:rPr lang="ko-KR" altLang="en-US" dirty="0" smtClean="0"/>
              <a:t>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내부 </a:t>
            </a:r>
            <a:r>
              <a:rPr lang="ko-KR" altLang="en-US" dirty="0"/>
              <a:t>클래스는 다른 용도로도 사용할 수 있지만</a:t>
            </a:r>
            <a:r>
              <a:rPr lang="en-US" altLang="ko-KR" dirty="0"/>
              <a:t>, </a:t>
            </a:r>
            <a:r>
              <a:rPr lang="ko-KR" altLang="en-US" dirty="0" smtClean="0"/>
              <a:t>이벤트를 처리할 </a:t>
            </a:r>
            <a:r>
              <a:rPr lang="ko-KR" altLang="en-US" dirty="0"/>
              <a:t>때 </a:t>
            </a:r>
            <a:r>
              <a:rPr lang="ko-KR" altLang="en-US" dirty="0" smtClean="0"/>
              <a:t>유용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2286000" y="685800"/>
            <a:ext cx="48768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b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 smtClean="0">
                <a:solidFill>
                  <a:srgbClr val="002060"/>
                </a:solidFill>
                <a:latin typeface="+mj-ea"/>
                <a:ea typeface="+mj-ea"/>
              </a:rPr>
              <a:t>9-2   </a:t>
            </a:r>
            <a:r>
              <a:rPr lang="ko-KR" altLang="en-US" dirty="0" smtClean="0">
                <a:solidFill>
                  <a:srgbClr val="002060"/>
                </a:solidFill>
                <a:latin typeface="+mj-ea"/>
                <a:ea typeface="+mj-ea"/>
              </a:rPr>
              <a:t>내부 클래스를 이용한 이벤트 처리</a:t>
            </a:r>
            <a:endParaRPr lang="ko-KR" altLang="en-US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720955"/>
            <a:ext cx="6324600" cy="2167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02265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2286000" y="685800"/>
            <a:ext cx="48768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b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 smtClean="0">
                <a:solidFill>
                  <a:srgbClr val="002060"/>
                </a:solidFill>
                <a:latin typeface="+mj-ea"/>
                <a:ea typeface="+mj-ea"/>
              </a:rPr>
              <a:t>9-2   </a:t>
            </a:r>
            <a:r>
              <a:rPr lang="ko-KR" altLang="en-US" dirty="0" smtClean="0">
                <a:solidFill>
                  <a:srgbClr val="002060"/>
                </a:solidFill>
                <a:latin typeface="+mj-ea"/>
                <a:ea typeface="+mj-ea"/>
              </a:rPr>
              <a:t>내부 클래스를 이용한 이벤트 처리</a:t>
            </a:r>
            <a:endParaRPr lang="ko-KR" altLang="en-US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1219200" y="1122456"/>
            <a:ext cx="4025426" cy="5328609"/>
            <a:chOff x="990600" y="1219200"/>
            <a:chExt cx="5778026" cy="7977095"/>
          </a:xfrm>
        </p:grpSpPr>
        <p:pic>
          <p:nvPicPr>
            <p:cNvPr id="41986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" y="1219200"/>
              <a:ext cx="5778026" cy="3586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54360" y="4666860"/>
              <a:ext cx="5701826" cy="45294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198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474" y="2320214"/>
            <a:ext cx="1847975" cy="1108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8812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이벤트 처리를 위한 클래스를 </a:t>
            </a:r>
            <a:r>
              <a:rPr lang="ko-KR" altLang="en-US" dirty="0" err="1"/>
              <a:t>별로로</a:t>
            </a:r>
            <a:r>
              <a:rPr lang="ko-KR" altLang="en-US" dirty="0"/>
              <a:t> 작성하여 이벤트를 처리하는 </a:t>
            </a:r>
            <a:r>
              <a:rPr lang="ko-KR" altLang="en-US" dirty="0" smtClean="0"/>
              <a:t>방법</a:t>
            </a:r>
            <a:endParaRPr lang="en-US" altLang="ko-KR" dirty="0" smtClean="0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2286000" y="685800"/>
            <a:ext cx="65532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b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 smtClean="0">
                <a:solidFill>
                  <a:srgbClr val="002060"/>
                </a:solidFill>
                <a:latin typeface="+mj-ea"/>
                <a:ea typeface="+mj-ea"/>
              </a:rPr>
              <a:t>9-3   </a:t>
            </a:r>
            <a:r>
              <a:rPr lang="ko-KR" altLang="en-US" dirty="0">
                <a:solidFill>
                  <a:srgbClr val="002060"/>
                </a:solidFill>
              </a:rPr>
              <a:t>독립된 이벤트 처리 클래스를 이용한 이벤트 처리</a:t>
            </a:r>
            <a:endParaRPr lang="ko-KR" altLang="en-US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60375"/>
            <a:ext cx="4724400" cy="45056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651593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이벤트 처리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리스너</a:t>
            </a:r>
            <a:r>
              <a:rPr lang="ko-KR" altLang="en-US" dirty="0" smtClean="0"/>
              <a:t> 인터페이스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  <p:sp>
        <p:nvSpPr>
          <p:cNvPr id="8" name="텍스트 개체 틀 8"/>
          <p:cNvSpPr txBox="1">
            <a:spLocks/>
          </p:cNvSpPr>
          <p:nvPr/>
        </p:nvSpPr>
        <p:spPr>
          <a:xfrm>
            <a:off x="2286000" y="685800"/>
            <a:ext cx="65532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Wingdings" pitchFamily="2" charset="2"/>
              <a:buNone/>
              <a:defRPr sz="2400" b="1" kern="12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ko-KR" dirty="0" smtClean="0">
                <a:solidFill>
                  <a:srgbClr val="002060"/>
                </a:solidFill>
                <a:latin typeface="+mj-ea"/>
                <a:ea typeface="+mj-ea"/>
              </a:rPr>
              <a:t>9-3   </a:t>
            </a:r>
            <a:r>
              <a:rPr lang="ko-KR" altLang="en-US" dirty="0">
                <a:solidFill>
                  <a:srgbClr val="002060"/>
                </a:solidFill>
              </a:rPr>
              <a:t>독립된 이벤트 처리 클래스를 이용한 이벤트 처리</a:t>
            </a:r>
            <a:endParaRPr lang="ko-KR" altLang="en-US" dirty="0">
              <a:solidFill>
                <a:srgbClr val="002060"/>
              </a:solidFill>
              <a:latin typeface="+mj-ea"/>
              <a:ea typeface="+mj-ea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24000"/>
            <a:ext cx="6184047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200" y="3352800"/>
            <a:ext cx="174625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3457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r>
              <a:rPr lang="en-US" altLang="ko-KR" b="0" dirty="0" smtClean="0"/>
              <a:t>AWT</a:t>
            </a:r>
            <a:r>
              <a:rPr lang="ko-KR" altLang="en-US" b="0" dirty="0" smtClean="0"/>
              <a:t>와</a:t>
            </a:r>
            <a:r>
              <a:rPr lang="en-US" altLang="ko-KR" b="0" dirty="0" smtClean="0"/>
              <a:t> </a:t>
            </a:r>
            <a:r>
              <a:rPr lang="ko-KR" altLang="en-US" b="0" dirty="0" smtClean="0"/>
              <a:t>스윙</a:t>
            </a:r>
            <a:endParaRPr lang="en-US" altLang="ko-KR" b="0" dirty="0"/>
          </a:p>
          <a:p>
            <a:pPr lvl="1"/>
            <a:r>
              <a:rPr lang="en-US" altLang="ko-KR" b="0" dirty="0" smtClean="0"/>
              <a:t>AWT</a:t>
            </a:r>
            <a:r>
              <a:rPr lang="ko-KR" altLang="en-US" b="0" dirty="0"/>
              <a:t>는 실행되는 시스템의 운영체제가 제공하는 그래픽 컴포넌트를 사용하여 </a:t>
            </a:r>
            <a:r>
              <a:rPr lang="ko-KR" altLang="en-US" b="0" dirty="0" smtClean="0"/>
              <a:t>구현하였으므로 </a:t>
            </a:r>
            <a:r>
              <a:rPr lang="ko-KR" altLang="en-US" b="0" dirty="0"/>
              <a:t>시스템에 다라 다르게 보이는 단점이 있습니다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스윙은 </a:t>
            </a:r>
            <a:r>
              <a:rPr lang="en-US" altLang="ko-KR" b="0" dirty="0"/>
              <a:t>AWT</a:t>
            </a:r>
            <a:r>
              <a:rPr lang="ko-KR" altLang="en-US" b="0" dirty="0"/>
              <a:t>와 달리 그래픽을 자바가상기계</a:t>
            </a:r>
            <a:r>
              <a:rPr lang="en-US" altLang="ko-KR" b="0" dirty="0"/>
              <a:t>JVM</a:t>
            </a:r>
            <a:r>
              <a:rPr lang="ko-KR" altLang="en-US" b="0" dirty="0"/>
              <a:t>가 자체적으로 처리하고 있습니다</a:t>
            </a:r>
            <a:r>
              <a:rPr lang="en-US" altLang="ko-KR" b="0" dirty="0"/>
              <a:t>. </a:t>
            </a:r>
            <a:r>
              <a:rPr lang="ko-KR" altLang="en-US" b="0" dirty="0" smtClean="0"/>
              <a:t>스윙은 </a:t>
            </a:r>
            <a:r>
              <a:rPr lang="ko-KR" altLang="en-US" b="0" dirty="0"/>
              <a:t>대부분의 컴포넌트들을 자바 시스템이 처리합니다</a:t>
            </a:r>
            <a:r>
              <a:rPr lang="en-US" altLang="ko-KR" b="0" dirty="0"/>
              <a:t>.</a:t>
            </a:r>
          </a:p>
          <a:p>
            <a:r>
              <a:rPr lang="en-US" altLang="ko-KR" b="0" dirty="0"/>
              <a:t>AWT </a:t>
            </a:r>
            <a:r>
              <a:rPr lang="ko-KR" altLang="en-US" b="0" dirty="0"/>
              <a:t>패키지와 주요 클래스</a:t>
            </a:r>
          </a:p>
          <a:p>
            <a:pPr lvl="1"/>
            <a:r>
              <a:rPr lang="en-US" altLang="ko-KR" b="0" dirty="0" smtClean="0"/>
              <a:t>Component </a:t>
            </a:r>
            <a:r>
              <a:rPr lang="ko-KR" altLang="en-US" b="0" dirty="0"/>
              <a:t>클래스는 추상 클래스로써 </a:t>
            </a:r>
            <a:r>
              <a:rPr lang="en-US" altLang="ko-KR" b="0" dirty="0"/>
              <a:t>GUI </a:t>
            </a:r>
            <a:r>
              <a:rPr lang="ko-KR" altLang="en-US" b="0" dirty="0"/>
              <a:t>구축에 필요한 많은 하위 클래스를 </a:t>
            </a:r>
            <a:r>
              <a:rPr lang="ko-KR" altLang="en-US" b="0" dirty="0" smtClean="0"/>
              <a:t>가지고 </a:t>
            </a:r>
            <a:r>
              <a:rPr lang="ko-KR" altLang="en-US" b="0" dirty="0"/>
              <a:t>있습니다</a:t>
            </a:r>
          </a:p>
          <a:p>
            <a:pPr lvl="1"/>
            <a:r>
              <a:rPr lang="en-US" altLang="ko-KR" b="0" dirty="0" smtClean="0"/>
              <a:t>Container </a:t>
            </a:r>
            <a:r>
              <a:rPr lang="ko-KR" altLang="en-US" b="0" dirty="0"/>
              <a:t>클래스는 </a:t>
            </a:r>
            <a:r>
              <a:rPr lang="en-US" altLang="ko-KR" b="0" dirty="0"/>
              <a:t>Component </a:t>
            </a:r>
            <a:r>
              <a:rPr lang="ko-KR" altLang="en-US" b="0" dirty="0"/>
              <a:t>클래스의 하위 클래스로서 컴포넌트를 담는 쟁반 </a:t>
            </a:r>
            <a:r>
              <a:rPr lang="ko-KR" altLang="en-US" b="0" dirty="0" smtClean="0"/>
              <a:t>역할을 </a:t>
            </a:r>
            <a:r>
              <a:rPr lang="ko-KR" altLang="en-US" b="0" dirty="0"/>
              <a:t>하는 클래스입니다</a:t>
            </a:r>
            <a:r>
              <a:rPr lang="en-US" altLang="ko-KR" b="0" dirty="0" smtClean="0"/>
              <a:t>.</a:t>
            </a:r>
            <a:endParaRPr lang="en-US" altLang="ko-KR" b="0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>
          <a:xfrm>
            <a:off x="1600200" y="533400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학습정리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52832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r>
              <a:rPr lang="ko-KR" altLang="en-US" b="0" dirty="0" smtClean="0"/>
              <a:t>프레임</a:t>
            </a:r>
            <a:endParaRPr lang="en-US" altLang="ko-KR" b="0" dirty="0"/>
          </a:p>
          <a:p>
            <a:pPr lvl="1"/>
            <a:r>
              <a:rPr lang="ko-KR" altLang="en-US" b="0" dirty="0" smtClean="0"/>
              <a:t>프레임은 </a:t>
            </a:r>
            <a:r>
              <a:rPr lang="en-US" altLang="ko-KR" b="0" dirty="0"/>
              <a:t>GUI</a:t>
            </a:r>
            <a:r>
              <a:rPr lang="ko-KR" altLang="en-US" b="0" dirty="0"/>
              <a:t>를 구축할 때 필수적으로 사용해야 하는 틀</a:t>
            </a:r>
            <a:r>
              <a:rPr lang="en-US" altLang="ko-KR" b="0" dirty="0"/>
              <a:t>frame</a:t>
            </a:r>
            <a:r>
              <a:rPr lang="ko-KR" altLang="en-US" b="0" dirty="0"/>
              <a:t>을 제공하는 </a:t>
            </a:r>
            <a:r>
              <a:rPr lang="ko-KR" altLang="en-US" b="0" dirty="0" smtClean="0"/>
              <a:t>컴포넌트입니다</a:t>
            </a:r>
            <a:r>
              <a:rPr lang="en-US" altLang="ko-KR" b="0" dirty="0"/>
              <a:t>.</a:t>
            </a:r>
          </a:p>
          <a:p>
            <a:pPr lvl="1"/>
            <a:r>
              <a:rPr lang="en-US" altLang="ko-KR" b="0" dirty="0" err="1" smtClean="0"/>
              <a:t>JFrame</a:t>
            </a:r>
            <a:r>
              <a:rPr lang="en-US" altLang="ko-KR" b="0" dirty="0" smtClean="0"/>
              <a:t> </a:t>
            </a:r>
            <a:r>
              <a:rPr lang="ko-KR" altLang="en-US" b="0" dirty="0"/>
              <a:t>클래스는 </a:t>
            </a:r>
            <a:r>
              <a:rPr lang="en-US" altLang="ko-KR" b="0" dirty="0"/>
              <a:t>Component → Container → Window → Frame → </a:t>
            </a:r>
            <a:r>
              <a:rPr lang="en-US" altLang="ko-KR" b="0" dirty="0" err="1"/>
              <a:t>JFrame</a:t>
            </a:r>
            <a:r>
              <a:rPr lang="en-US" altLang="ko-KR" b="0" dirty="0"/>
              <a:t> </a:t>
            </a:r>
            <a:r>
              <a:rPr lang="ko-KR" altLang="en-US" b="0" dirty="0" smtClean="0"/>
              <a:t>형태로 상속된 </a:t>
            </a:r>
            <a:r>
              <a:rPr lang="ko-KR" altLang="en-US" b="0" dirty="0"/>
              <a:t>클래스입니다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배치 </a:t>
            </a:r>
            <a:r>
              <a:rPr lang="ko-KR" altLang="en-US" b="0" dirty="0" smtClean="0"/>
              <a:t>관리자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자바에서는 </a:t>
            </a:r>
            <a:r>
              <a:rPr lang="ko-KR" altLang="en-US" b="0" dirty="0"/>
              <a:t>컨테이너에 컴포넌트를 배치하는 다양한 방법을 배치관리자 클래스로 </a:t>
            </a:r>
            <a:r>
              <a:rPr lang="ko-KR" altLang="en-US" b="0" dirty="0" smtClean="0"/>
              <a:t>제공하고 </a:t>
            </a:r>
            <a:r>
              <a:rPr lang="ko-KR" altLang="en-US" b="0" dirty="0"/>
              <a:t>있습니다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배치관리자로 </a:t>
            </a:r>
            <a:r>
              <a:rPr lang="en-US" altLang="ko-KR" b="0" dirty="0" err="1"/>
              <a:t>FlowLayout</a:t>
            </a:r>
            <a:r>
              <a:rPr lang="en-US" altLang="ko-KR" b="0" dirty="0"/>
              <a:t>, </a:t>
            </a:r>
            <a:r>
              <a:rPr lang="en-US" altLang="ko-KR" b="0" dirty="0" err="1"/>
              <a:t>BorderLayout</a:t>
            </a:r>
            <a:r>
              <a:rPr lang="en-US" altLang="ko-KR" b="0" dirty="0"/>
              <a:t>, </a:t>
            </a:r>
            <a:r>
              <a:rPr lang="en-US" altLang="ko-KR" b="0" dirty="0" err="1"/>
              <a:t>GridLayout</a:t>
            </a:r>
            <a:r>
              <a:rPr lang="en-US" altLang="ko-KR" b="0" dirty="0"/>
              <a:t> </a:t>
            </a:r>
            <a:r>
              <a:rPr lang="ko-KR" altLang="en-US" b="0" dirty="0"/>
              <a:t>클래스를 제공합니다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 smtClean="0"/>
              <a:t>컨테이너</a:t>
            </a:r>
            <a:endParaRPr lang="en-US" altLang="ko-KR" b="0" dirty="0"/>
          </a:p>
          <a:p>
            <a:pPr lvl="1"/>
            <a:r>
              <a:rPr lang="ko-KR" altLang="en-US" b="0" dirty="0" smtClean="0"/>
              <a:t>자바에서 </a:t>
            </a:r>
            <a:r>
              <a:rPr lang="ko-KR" altLang="en-US" b="0" dirty="0"/>
              <a:t>그릇 역할을 하는 클래스는 </a:t>
            </a:r>
            <a:r>
              <a:rPr lang="en-US" altLang="ko-KR" b="0" dirty="0"/>
              <a:t>Container </a:t>
            </a:r>
            <a:r>
              <a:rPr lang="ko-KR" altLang="en-US" b="0" dirty="0"/>
              <a:t>클래스와 </a:t>
            </a:r>
            <a:r>
              <a:rPr lang="en-US" altLang="ko-KR" b="0" dirty="0" err="1"/>
              <a:t>JPanel</a:t>
            </a:r>
            <a:r>
              <a:rPr lang="en-US" altLang="ko-KR" b="0" dirty="0"/>
              <a:t> </a:t>
            </a:r>
            <a:r>
              <a:rPr lang="ko-KR" altLang="en-US" b="0" dirty="0"/>
              <a:t>클래스입니다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최상위 </a:t>
            </a:r>
            <a:r>
              <a:rPr lang="ko-KR" altLang="en-US" b="0" dirty="0"/>
              <a:t>그릇 역할은 </a:t>
            </a:r>
            <a:r>
              <a:rPr lang="en-US" altLang="ko-KR" b="0" dirty="0"/>
              <a:t>Container </a:t>
            </a:r>
            <a:r>
              <a:rPr lang="ko-KR" altLang="en-US" b="0" dirty="0"/>
              <a:t>클래스가 담당하고</a:t>
            </a:r>
            <a:r>
              <a:rPr lang="en-US" altLang="ko-KR" b="0" dirty="0"/>
              <a:t>, </a:t>
            </a:r>
            <a:r>
              <a:rPr lang="ko-KR" altLang="en-US" b="0" dirty="0"/>
              <a:t>접시에 해당하는 역할은 </a:t>
            </a:r>
            <a:r>
              <a:rPr lang="en-US" altLang="ko-KR" b="0" dirty="0" err="1"/>
              <a:t>JPanel</a:t>
            </a:r>
            <a:r>
              <a:rPr lang="en-US" altLang="ko-KR" b="0" dirty="0"/>
              <a:t> </a:t>
            </a:r>
            <a:r>
              <a:rPr lang="ko-KR" altLang="en-US" b="0" dirty="0" smtClean="0"/>
              <a:t>클래스 </a:t>
            </a:r>
            <a:r>
              <a:rPr lang="ko-KR" altLang="en-US" b="0" dirty="0"/>
              <a:t>담당합니다</a:t>
            </a:r>
            <a:r>
              <a:rPr lang="en-US" altLang="ko-KR" b="0" dirty="0"/>
              <a:t>.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>
          <a:xfrm>
            <a:off x="1676400" y="609600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FFFF0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학습정리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08333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438400" y="6096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1-2   </a:t>
            </a:r>
            <a:r>
              <a:rPr lang="ko-KR" altLang="en-US" dirty="0" smtClean="0">
                <a:latin typeface="+mj-ea"/>
                <a:ea typeface="+mj-ea"/>
              </a:rPr>
              <a:t>스윙</a:t>
            </a:r>
            <a:r>
              <a:rPr lang="en-US" altLang="ko-KR" dirty="0" smtClean="0">
                <a:latin typeface="+mj-ea"/>
                <a:ea typeface="+mj-ea"/>
              </a:rPr>
              <a:t>(Swing)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AWT</a:t>
            </a:r>
            <a:r>
              <a:rPr lang="ko-KR" altLang="en-US" dirty="0" smtClean="0"/>
              <a:t>와 스윙</a:t>
            </a:r>
            <a:r>
              <a:rPr lang="en-US" altLang="ko-KR" dirty="0" smtClean="0"/>
              <a:t>(Swing)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스윙</a:t>
            </a:r>
            <a:r>
              <a:rPr lang="en-US" altLang="ko-KR" dirty="0" smtClean="0"/>
              <a:t>(Swing)</a:t>
            </a:r>
          </a:p>
          <a:p>
            <a:pPr lvl="1"/>
            <a:r>
              <a:rPr lang="ko-KR" altLang="en-US" dirty="0" smtClean="0"/>
              <a:t>선</a:t>
            </a:r>
            <a:r>
              <a:rPr lang="en-US" altLang="ko-KR" dirty="0" smtClean="0"/>
              <a:t>(sun)</a:t>
            </a:r>
            <a:r>
              <a:rPr lang="ko-KR" altLang="en-US" dirty="0" smtClean="0"/>
              <a:t>사가 </a:t>
            </a:r>
            <a:r>
              <a:rPr lang="ko-KR" altLang="en-US" dirty="0" err="1" smtClean="0"/>
              <a:t>넷스케이프사와</a:t>
            </a:r>
            <a:r>
              <a:rPr lang="ko-KR" altLang="en-US" dirty="0" smtClean="0"/>
              <a:t> 공동으로 개발한 새로운 그래픽 </a:t>
            </a:r>
            <a:r>
              <a:rPr lang="ko-KR" altLang="en-US" dirty="0" err="1" smtClean="0"/>
              <a:t>툴킷</a:t>
            </a:r>
            <a:r>
              <a:rPr lang="en-US" altLang="ko-KR" dirty="0" smtClean="0"/>
              <a:t>(toolkit)</a:t>
            </a:r>
          </a:p>
          <a:p>
            <a:pPr lvl="1"/>
            <a:r>
              <a:rPr lang="ko-KR" altLang="en-US" dirty="0" smtClean="0"/>
              <a:t>자바의 표준 클래스인  </a:t>
            </a:r>
            <a:r>
              <a:rPr lang="en-US" altLang="ko-KR" dirty="0" smtClean="0"/>
              <a:t>JFC(Java Foundation Classes)</a:t>
            </a:r>
            <a:r>
              <a:rPr lang="ko-KR" altLang="en-US" dirty="0" smtClean="0"/>
              <a:t>로 제공되고 있으며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스윙은 </a:t>
            </a:r>
            <a:r>
              <a:rPr lang="en-US" altLang="ko-KR" dirty="0" smtClean="0"/>
              <a:t>AWT</a:t>
            </a:r>
            <a:r>
              <a:rPr lang="ko-KR" altLang="en-US" dirty="0" smtClean="0"/>
              <a:t>와 달리 그래픽을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이 자체적으로 처리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895600"/>
            <a:ext cx="5919788" cy="3046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604380" y="5751962"/>
            <a:ext cx="2819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0886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r>
              <a:rPr lang="ko-KR" altLang="en-US" b="0" dirty="0"/>
              <a:t>이벤트와 이벤트 모델</a:t>
            </a:r>
          </a:p>
          <a:p>
            <a:pPr lvl="1"/>
            <a:r>
              <a:rPr lang="ko-KR" altLang="en-US" b="0" dirty="0" smtClean="0"/>
              <a:t>이벤트</a:t>
            </a:r>
            <a:r>
              <a:rPr lang="en-US" altLang="ko-KR" b="0" dirty="0"/>
              <a:t>(event)</a:t>
            </a:r>
            <a:r>
              <a:rPr lang="ko-KR" altLang="en-US" b="0" dirty="0"/>
              <a:t>란 사용자의 입력</a:t>
            </a:r>
            <a:r>
              <a:rPr lang="en-US" altLang="ko-KR" b="0" dirty="0"/>
              <a:t>, </a:t>
            </a:r>
            <a:r>
              <a:rPr lang="ko-KR" altLang="en-US" b="0" dirty="0"/>
              <a:t>즉 키보드</a:t>
            </a:r>
            <a:r>
              <a:rPr lang="en-US" altLang="ko-KR" b="0" dirty="0"/>
              <a:t>, </a:t>
            </a:r>
            <a:r>
              <a:rPr lang="ko-KR" altLang="en-US" b="0" dirty="0"/>
              <a:t>마우스 등의 장치로부터 발생하는 모든 </a:t>
            </a:r>
            <a:r>
              <a:rPr lang="ko-KR" altLang="en-US" b="0" dirty="0" smtClean="0"/>
              <a:t>사건을 </a:t>
            </a:r>
            <a:r>
              <a:rPr lang="ko-KR" altLang="en-US" b="0" dirty="0"/>
              <a:t>의미합니다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응용 </a:t>
            </a:r>
            <a:r>
              <a:rPr lang="ko-KR" altLang="en-US" b="0" dirty="0"/>
              <a:t>프로그램은 컴포넌트로부터 발생하는 모든 사용자의 작동</a:t>
            </a:r>
            <a:r>
              <a:rPr lang="en-US" altLang="ko-KR" b="0" dirty="0"/>
              <a:t>(</a:t>
            </a:r>
            <a:r>
              <a:rPr lang="ko-KR" altLang="en-US" b="0" dirty="0"/>
              <a:t>마우스 클릭</a:t>
            </a:r>
            <a:r>
              <a:rPr lang="en-US" altLang="ko-KR" b="0" dirty="0"/>
              <a:t>, </a:t>
            </a:r>
            <a:r>
              <a:rPr lang="ko-KR" altLang="en-US" b="0" dirty="0"/>
              <a:t>키보드 </a:t>
            </a:r>
            <a:r>
              <a:rPr lang="ko-KR" altLang="en-US" b="0" dirty="0" smtClean="0"/>
              <a:t>입력</a:t>
            </a:r>
            <a:r>
              <a:rPr lang="en-US" altLang="ko-KR" b="0" dirty="0"/>
              <a:t>, </a:t>
            </a:r>
            <a:r>
              <a:rPr lang="ko-KR" altLang="en-US" b="0" dirty="0"/>
              <a:t>마우스 움직임 등</a:t>
            </a:r>
            <a:r>
              <a:rPr lang="en-US" altLang="ko-KR" b="0" dirty="0"/>
              <a:t>), </a:t>
            </a:r>
            <a:r>
              <a:rPr lang="ko-KR" altLang="en-US" b="0" dirty="0"/>
              <a:t>즉 이벤트를 처리할 수 있어야 합니다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자바의 </a:t>
            </a:r>
            <a:r>
              <a:rPr lang="ko-KR" altLang="en-US" b="0" dirty="0"/>
              <a:t>이벤트 처리 모델은 </a:t>
            </a:r>
            <a:r>
              <a:rPr lang="ko-KR" altLang="en-US" b="0" dirty="0" err="1"/>
              <a:t>위임형</a:t>
            </a:r>
            <a:r>
              <a:rPr lang="ko-KR" altLang="en-US" b="0" dirty="0"/>
              <a:t> 이벤트 모델</a:t>
            </a:r>
            <a:r>
              <a:rPr lang="en-US" altLang="ko-KR" b="0" dirty="0"/>
              <a:t>delegation event model</a:t>
            </a:r>
            <a:r>
              <a:rPr lang="ko-KR" altLang="en-US" b="0" dirty="0"/>
              <a:t>입니다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err="1" smtClean="0"/>
              <a:t>위임형</a:t>
            </a:r>
            <a:r>
              <a:rPr lang="ko-KR" altLang="en-US" b="0" dirty="0" smtClean="0"/>
              <a:t> </a:t>
            </a:r>
            <a:r>
              <a:rPr lang="ko-KR" altLang="en-US" b="0" dirty="0"/>
              <a:t>모델은 </a:t>
            </a:r>
            <a:r>
              <a:rPr lang="en-US" altLang="ko-KR" b="0" dirty="0"/>
              <a:t>GUI</a:t>
            </a:r>
            <a:r>
              <a:rPr lang="ko-KR" altLang="en-US" b="0" dirty="0"/>
              <a:t>의 한 컴포넌트에서 이벤트가 발생되면</a:t>
            </a:r>
            <a:r>
              <a:rPr lang="en-US" altLang="ko-KR" b="0" dirty="0"/>
              <a:t>, </a:t>
            </a:r>
            <a:r>
              <a:rPr lang="ko-KR" altLang="en-US" b="0" dirty="0"/>
              <a:t>하나 또는 하나 이상의 </a:t>
            </a:r>
            <a:r>
              <a:rPr lang="ko-KR" altLang="en-US" b="0" dirty="0" smtClean="0"/>
              <a:t>이벤트 </a:t>
            </a:r>
            <a:r>
              <a:rPr lang="ko-KR" altLang="en-US" b="0" dirty="0" err="1"/>
              <a:t>리스너</a:t>
            </a:r>
            <a:r>
              <a:rPr lang="en-US" altLang="ko-KR" b="0" dirty="0"/>
              <a:t>listener</a:t>
            </a:r>
            <a:r>
              <a:rPr lang="ko-KR" altLang="en-US" b="0" dirty="0"/>
              <a:t>에 이벤트 처리를 넘겨주는 방식입니다</a:t>
            </a:r>
            <a:r>
              <a:rPr lang="en-US" altLang="ko-KR" b="0" dirty="0" smtClean="0"/>
              <a:t>.</a:t>
            </a:r>
          </a:p>
          <a:p>
            <a:pPr lvl="1"/>
            <a:r>
              <a:rPr lang="ko-KR" altLang="en-US" b="0" dirty="0" smtClean="0"/>
              <a:t>자바는 </a:t>
            </a:r>
            <a:r>
              <a:rPr lang="en-US" altLang="ko-KR" b="0" dirty="0"/>
              <a:t>GUI </a:t>
            </a:r>
            <a:r>
              <a:rPr lang="ko-KR" altLang="en-US" b="0" dirty="0"/>
              <a:t>관련 컴포넌트에서 대부분의 이벤트가 발생합니다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이벤트 </a:t>
            </a:r>
            <a:r>
              <a:rPr lang="ko-KR" altLang="en-US" b="0" dirty="0" smtClean="0"/>
              <a:t>종류</a:t>
            </a:r>
            <a:endParaRPr lang="en-US" altLang="ko-KR" b="0" dirty="0" smtClean="0"/>
          </a:p>
          <a:p>
            <a:pPr lvl="1"/>
            <a:r>
              <a:rPr lang="ko-KR" altLang="en-US" b="0" dirty="0" smtClean="0"/>
              <a:t>자바에서는 </a:t>
            </a:r>
            <a:r>
              <a:rPr lang="ko-KR" altLang="en-US" b="0" dirty="0"/>
              <a:t>이벤트를 객체로 처리합니다</a:t>
            </a:r>
            <a:r>
              <a:rPr lang="en-US" altLang="ko-KR" b="0" dirty="0"/>
              <a:t>. </a:t>
            </a:r>
            <a:r>
              <a:rPr lang="ko-KR" altLang="en-US" b="0" dirty="0"/>
              <a:t>객체로 처리한다는 의미는 클래스를 </a:t>
            </a:r>
            <a:r>
              <a:rPr lang="ko-KR" altLang="en-US" b="0" dirty="0" smtClean="0"/>
              <a:t>가진다는 </a:t>
            </a:r>
            <a:r>
              <a:rPr lang="ko-KR" altLang="en-US" b="0" dirty="0"/>
              <a:t>의미입니다</a:t>
            </a:r>
            <a:r>
              <a:rPr lang="en-US" altLang="ko-KR" b="0" dirty="0"/>
              <a:t>. </a:t>
            </a:r>
            <a:r>
              <a:rPr lang="ko-KR" altLang="en-US" b="0" dirty="0"/>
              <a:t>자바에서는 이벤트와 연관된 클래스들을 </a:t>
            </a:r>
            <a:r>
              <a:rPr lang="en-US" altLang="ko-KR" b="0" dirty="0" err="1"/>
              <a:t>java.awt.event</a:t>
            </a:r>
            <a:r>
              <a:rPr lang="en-US" altLang="ko-KR" b="0" dirty="0"/>
              <a:t> </a:t>
            </a:r>
            <a:r>
              <a:rPr lang="ko-KR" altLang="en-US" b="0" dirty="0"/>
              <a:t>패키지로 </a:t>
            </a:r>
            <a:r>
              <a:rPr lang="ko-KR" altLang="en-US" b="0" dirty="0" smtClean="0"/>
              <a:t>제공하고 </a:t>
            </a:r>
            <a:r>
              <a:rPr lang="ko-KR" altLang="en-US" b="0" dirty="0"/>
              <a:t>있습니다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각 </a:t>
            </a:r>
            <a:r>
              <a:rPr lang="ko-KR" altLang="en-US" b="0" dirty="0"/>
              <a:t>컴포넌트들은 다양한 종류의 이벤트를 발생시킵니다</a:t>
            </a:r>
            <a:r>
              <a:rPr lang="en-US" altLang="ko-KR" b="0" dirty="0" smtClean="0"/>
              <a:t>.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>
          <a:xfrm>
            <a:off x="1600200" y="533400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학습정리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3093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0600" y="1371600"/>
            <a:ext cx="8534400" cy="5105400"/>
          </a:xfrm>
        </p:spPr>
        <p:txBody>
          <a:bodyPr rtlCol="0">
            <a:noAutofit/>
          </a:bodyPr>
          <a:lstStyle/>
          <a:p>
            <a:pPr lvl="1">
              <a:buFont typeface="+mj-ea"/>
              <a:buAutoNum type="circleNumDbPlain" startAt="3"/>
            </a:pPr>
            <a:r>
              <a:rPr lang="en-US" altLang="ko-KR" b="0" dirty="0" smtClean="0"/>
              <a:t>JVM</a:t>
            </a:r>
            <a:r>
              <a:rPr lang="ko-KR" altLang="en-US" b="0" dirty="0"/>
              <a:t>은 각 컴포넌트에 이벤트가 발생하면</a:t>
            </a:r>
            <a:r>
              <a:rPr lang="en-US" altLang="ko-KR" b="0" dirty="0"/>
              <a:t>, </a:t>
            </a:r>
            <a:r>
              <a:rPr lang="ko-KR" altLang="en-US" b="0" dirty="0"/>
              <a:t>관련된 이벤트 클래스로부터 객체를 </a:t>
            </a:r>
            <a:r>
              <a:rPr lang="ko-KR" altLang="en-US" b="0" dirty="0" smtClean="0"/>
              <a:t>생성해서 </a:t>
            </a:r>
            <a:r>
              <a:rPr lang="ko-KR" altLang="en-US" b="0" dirty="0"/>
              <a:t>해당 처리 루틴에 넘겨주게 됩니다</a:t>
            </a:r>
            <a:r>
              <a:rPr lang="en-US" altLang="ko-KR" b="0" dirty="0"/>
              <a:t>.</a:t>
            </a:r>
          </a:p>
          <a:p>
            <a:r>
              <a:rPr lang="ko-KR" altLang="en-US" b="0" dirty="0"/>
              <a:t>이벤트 처리 </a:t>
            </a:r>
            <a:r>
              <a:rPr lang="en-US" altLang="ko-KR" b="0" dirty="0"/>
              <a:t>: </a:t>
            </a:r>
            <a:r>
              <a:rPr lang="ko-KR" altLang="en-US" b="0" dirty="0"/>
              <a:t>이벤트 </a:t>
            </a:r>
            <a:r>
              <a:rPr lang="ko-KR" altLang="en-US" b="0" dirty="0" err="1"/>
              <a:t>리스너</a:t>
            </a:r>
            <a:endParaRPr lang="ko-KR" altLang="en-US" b="0" dirty="0"/>
          </a:p>
          <a:p>
            <a:pPr lvl="1"/>
            <a:r>
              <a:rPr lang="ko-KR" altLang="en-US" b="0" dirty="0" smtClean="0"/>
              <a:t>사용자는 </a:t>
            </a:r>
            <a:r>
              <a:rPr lang="ko-KR" altLang="en-US" b="0" dirty="0"/>
              <a:t>이벤트를 처리할 클래스를 작성할 때 적합한 이벤트 </a:t>
            </a:r>
            <a:r>
              <a:rPr lang="ko-KR" altLang="en-US" b="0" dirty="0" err="1"/>
              <a:t>리스너를</a:t>
            </a:r>
            <a:r>
              <a:rPr lang="ko-KR" altLang="en-US" b="0" dirty="0"/>
              <a:t> 포함하여 </a:t>
            </a:r>
            <a:r>
              <a:rPr lang="ko-KR" altLang="en-US" b="0" dirty="0" smtClean="0"/>
              <a:t>작성하여야 </a:t>
            </a:r>
            <a:r>
              <a:rPr lang="ko-KR" altLang="en-US" b="0" dirty="0"/>
              <a:t>합니다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이벤트 </a:t>
            </a:r>
            <a:r>
              <a:rPr lang="ko-KR" altLang="en-US" b="0" dirty="0" err="1"/>
              <a:t>리스너</a:t>
            </a:r>
            <a:r>
              <a:rPr lang="ko-KR" altLang="en-US" b="0" dirty="0"/>
              <a:t> 인터페이스를 이용하여 이벤트를 처리하기 위해 다음과 같은 순서로 </a:t>
            </a:r>
            <a:r>
              <a:rPr lang="ko-KR" altLang="en-US" b="0" dirty="0" smtClean="0"/>
              <a:t>프로그램을 </a:t>
            </a:r>
            <a:r>
              <a:rPr lang="ko-KR" altLang="en-US" b="0" dirty="0"/>
              <a:t>작성하여야 한다</a:t>
            </a:r>
            <a:r>
              <a:rPr lang="en-US" altLang="ko-KR" b="0" dirty="0"/>
              <a:t>.</a:t>
            </a:r>
          </a:p>
          <a:p>
            <a:pPr lvl="2">
              <a:buFont typeface="+mj-lt"/>
              <a:buAutoNum type="arabicParenR"/>
            </a:pPr>
            <a:r>
              <a:rPr lang="ko-KR" altLang="en-US" b="0" dirty="0" smtClean="0"/>
              <a:t>처리할 </a:t>
            </a:r>
            <a:r>
              <a:rPr lang="ko-KR" altLang="en-US" b="0" dirty="0"/>
              <a:t>이벤트의 종류를 결정</a:t>
            </a:r>
          </a:p>
          <a:p>
            <a:pPr lvl="2">
              <a:buFont typeface="+mj-lt"/>
              <a:buAutoNum type="arabicParenR"/>
            </a:pPr>
            <a:r>
              <a:rPr lang="ko-KR" altLang="en-US" b="0" dirty="0" smtClean="0"/>
              <a:t>이벤트에 </a:t>
            </a:r>
            <a:r>
              <a:rPr lang="ko-KR" altLang="en-US" b="0" dirty="0"/>
              <a:t>적합한 이벤트 </a:t>
            </a:r>
            <a:r>
              <a:rPr lang="ko-KR" altLang="en-US" b="0" dirty="0" err="1"/>
              <a:t>리스너</a:t>
            </a:r>
            <a:r>
              <a:rPr lang="ko-KR" altLang="en-US" b="0" dirty="0"/>
              <a:t> 인터페이스를 사용하여 클래스를 작성</a:t>
            </a:r>
          </a:p>
          <a:p>
            <a:pPr lvl="2">
              <a:buFont typeface="+mj-lt"/>
              <a:buAutoNum type="arabicParenR"/>
            </a:pPr>
            <a:r>
              <a:rPr lang="ko-KR" altLang="en-US" b="0" dirty="0" smtClean="0"/>
              <a:t>이벤트를 </a:t>
            </a:r>
            <a:r>
              <a:rPr lang="ko-KR" altLang="en-US" b="0" dirty="0"/>
              <a:t>받아들일 각 컴포넌트에 </a:t>
            </a:r>
            <a:r>
              <a:rPr lang="ko-KR" altLang="en-US" b="0" dirty="0" err="1"/>
              <a:t>리스너를</a:t>
            </a:r>
            <a:r>
              <a:rPr lang="ko-KR" altLang="en-US" b="0" dirty="0"/>
              <a:t> 등록</a:t>
            </a:r>
          </a:p>
          <a:p>
            <a:pPr lvl="2">
              <a:buFont typeface="+mj-lt"/>
              <a:buAutoNum type="arabicParenR"/>
            </a:pPr>
            <a:r>
              <a:rPr lang="ko-KR" altLang="en-US" b="0" dirty="0" err="1" smtClean="0"/>
              <a:t>리스너</a:t>
            </a:r>
            <a:r>
              <a:rPr lang="ko-KR" altLang="en-US" b="0" dirty="0" smtClean="0"/>
              <a:t> </a:t>
            </a:r>
            <a:r>
              <a:rPr lang="ko-KR" altLang="en-US" b="0" dirty="0"/>
              <a:t>인터페이스에 선언된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</a:t>
            </a:r>
            <a:r>
              <a:rPr lang="ko-KR" altLang="en-US" b="0" dirty="0" err="1"/>
              <a:t>오버라이딩하여</a:t>
            </a:r>
            <a:r>
              <a:rPr lang="ko-KR" altLang="en-US" b="0" dirty="0"/>
              <a:t> 이벤트 처리 루틴 작성</a:t>
            </a:r>
            <a:endParaRPr lang="en-US" altLang="ko-KR" dirty="0" smtClean="0">
              <a:latin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>
          <a:xfrm>
            <a:off x="1600200" y="533400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학습정리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3724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62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62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5146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1-2   </a:t>
            </a:r>
            <a:r>
              <a:rPr lang="ko-KR" altLang="en-US" dirty="0" smtClean="0">
                <a:latin typeface="+mj-ea"/>
                <a:ea typeface="+mj-ea"/>
              </a:rPr>
              <a:t>스윙</a:t>
            </a:r>
            <a:r>
              <a:rPr lang="en-US" altLang="ko-KR" dirty="0" smtClean="0">
                <a:latin typeface="+mj-ea"/>
                <a:ea typeface="+mj-ea"/>
              </a:rPr>
              <a:t>(Swing)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AWT</a:t>
            </a:r>
            <a:r>
              <a:rPr lang="ko-KR" altLang="en-US" dirty="0" smtClean="0"/>
              <a:t>와 스윙</a:t>
            </a:r>
            <a:r>
              <a:rPr lang="en-US" altLang="ko-KR" dirty="0" smtClean="0"/>
              <a:t>(Swing)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1676400"/>
            <a:ext cx="5380372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95600" y="5715000"/>
            <a:ext cx="2819400" cy="228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973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828800" y="6096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2-1    java.awt </a:t>
            </a:r>
            <a:r>
              <a:rPr lang="ko-KR" altLang="en-US" dirty="0" smtClean="0">
                <a:latin typeface="+mj-ea"/>
                <a:ea typeface="+mj-ea"/>
              </a:rPr>
              <a:t>패키지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AWT </a:t>
            </a:r>
            <a:r>
              <a:rPr lang="ko-KR" altLang="en-US" dirty="0" smtClean="0"/>
              <a:t>패키지와 주요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java.awt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GUI </a:t>
            </a:r>
            <a:r>
              <a:rPr lang="ko-KR" altLang="en-US" dirty="0" smtClean="0"/>
              <a:t>구축을 위한 컴포넌트 클래스뿐만 아니라 다른 클래스들도 많이 제공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09800"/>
            <a:ext cx="7315200" cy="3732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951012" y="2286000"/>
            <a:ext cx="3620988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568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9812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2-2    Component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AWT </a:t>
            </a:r>
            <a:r>
              <a:rPr lang="ko-KR" altLang="en-US" dirty="0" smtClean="0"/>
              <a:t>패키지와 주요 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Component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클래스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그래피컬</a:t>
            </a:r>
            <a:r>
              <a:rPr lang="ko-KR" altLang="en-US" dirty="0" smtClean="0"/>
              <a:t> 사용자 인터페이스</a:t>
            </a:r>
            <a:r>
              <a:rPr lang="en-US" altLang="ko-KR" dirty="0" smtClean="0"/>
              <a:t>(GUI) </a:t>
            </a:r>
            <a:r>
              <a:rPr lang="ko-KR" altLang="en-US" dirty="0" smtClean="0"/>
              <a:t>구축에 필요한 많은 하위 클래스를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약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여 개의 메소드가 제공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9985821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1880</Words>
  <Application>Microsoft Office PowerPoint</Application>
  <PresentationFormat>A4 용지(210x297mm)</PresentationFormat>
  <Paragraphs>432</Paragraphs>
  <Slides>62</Slides>
  <Notes>62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69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4부  사용자 인터페이스</vt:lpstr>
      <vt:lpstr>14장  자바 GUI와 이벤트 처리</vt:lpstr>
      <vt:lpstr> </vt:lpstr>
      <vt:lpstr>1 AWT와 스윙(Swing)</vt:lpstr>
      <vt:lpstr>1 AWT와 스윙(Swing)</vt:lpstr>
      <vt:lpstr>1 AWT와 스윙(Swing)</vt:lpstr>
      <vt:lpstr>1 AWT와 스윙(Swing)</vt:lpstr>
      <vt:lpstr>2 AWT 패키지와 주요 클래스</vt:lpstr>
      <vt:lpstr>2 AWT 패키지와 주요 클래스</vt:lpstr>
      <vt:lpstr>2 AWT 패키지와 주요 클래스</vt:lpstr>
      <vt:lpstr>2 AWT 패키지와 주요 클래스</vt:lpstr>
      <vt:lpstr>2 AWT 패키지와 주요 클래스</vt:lpstr>
      <vt:lpstr>3 프레임(Frame)</vt:lpstr>
      <vt:lpstr>3 프레임(Frame)</vt:lpstr>
      <vt:lpstr>3 프레임(Frame)</vt:lpstr>
      <vt:lpstr>3 프레임(Frame)</vt:lpstr>
      <vt:lpstr>4 배치관리자(Layout Manager)</vt:lpstr>
      <vt:lpstr>4 배치관리자(Layout Manager)</vt:lpstr>
      <vt:lpstr>4 배치관리자(Layout Manager)</vt:lpstr>
      <vt:lpstr>4 배치관리자(Layout Manager)</vt:lpstr>
      <vt:lpstr>4 배치관리자(Layout Manager)</vt:lpstr>
      <vt:lpstr>4 배치관리자(Layout Manager)</vt:lpstr>
      <vt:lpstr>4 배치관리자(Layout Manager)</vt:lpstr>
      <vt:lpstr>5 컨테이너(Container)</vt:lpstr>
      <vt:lpstr>5 컨테이너(Container)</vt:lpstr>
      <vt:lpstr>5 컨테이너(Container)</vt:lpstr>
      <vt:lpstr>5 컨테이너(Container)</vt:lpstr>
      <vt:lpstr>5 컨테이너(Container)</vt:lpstr>
      <vt:lpstr>6 이벤트 개요</vt:lpstr>
      <vt:lpstr>2 자바의 이벤트 모델</vt:lpstr>
      <vt:lpstr>7 이벤트 관련 컴포넌트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8 이벤트 종류</vt:lpstr>
      <vt:lpstr>9 이벤트 처리 : 리스너 인터페이스 </vt:lpstr>
      <vt:lpstr>9 이벤트 처리 : 리스너 인터페이스(Listener Interface) </vt:lpstr>
      <vt:lpstr>9 이벤트 처리 : 리스너 인터페이스(Listener Interface) </vt:lpstr>
      <vt:lpstr>9 이벤트 처리 : 리스너 인터페이스(Listener Interface) </vt:lpstr>
      <vt:lpstr>9 이벤트 처리 : 리스너 인터페이스 </vt:lpstr>
      <vt:lpstr>9 이벤트 처리 : 리스너 인터페이스 </vt:lpstr>
      <vt:lpstr>9 이벤트 처리 : 리스너 인터페이스 </vt:lpstr>
      <vt:lpstr>9 이벤트 처리 : 리스너 인터페이스 </vt:lpstr>
      <vt:lpstr>9 이벤트 처리 : 리스너 인터페이스 </vt:lpstr>
      <vt:lpstr>9 이벤트 처리 : 리스너 인터페이스 </vt:lpstr>
      <vt:lpstr>9 이벤트 처리 : 리스너 인터페이스 </vt:lpstr>
      <vt:lpstr>PowerPoint 프레젠테이션</vt:lpstr>
      <vt:lpstr>PowerPoint 프레젠테이션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2020-08-19T04:05:59Z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